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76" r:id="rId2"/>
  </p:sldMasterIdLst>
  <p:notesMasterIdLst>
    <p:notesMasterId r:id="rId27"/>
  </p:notesMasterIdLst>
  <p:sldIdLst>
    <p:sldId id="1397" r:id="rId3"/>
    <p:sldId id="1399" r:id="rId4"/>
    <p:sldId id="1423" r:id="rId5"/>
    <p:sldId id="1401" r:id="rId6"/>
    <p:sldId id="1424" r:id="rId7"/>
    <p:sldId id="1404" r:id="rId8"/>
    <p:sldId id="1425" r:id="rId9"/>
    <p:sldId id="1406" r:id="rId10"/>
    <p:sldId id="1407" r:id="rId11"/>
    <p:sldId id="1426" r:id="rId12"/>
    <p:sldId id="1408" r:id="rId13"/>
    <p:sldId id="1409" r:id="rId14"/>
    <p:sldId id="1413" r:id="rId15"/>
    <p:sldId id="1410" r:id="rId16"/>
    <p:sldId id="1417" r:id="rId17"/>
    <p:sldId id="1414" r:id="rId18"/>
    <p:sldId id="1415" r:id="rId19"/>
    <p:sldId id="1427" r:id="rId20"/>
    <p:sldId id="1418" r:id="rId21"/>
    <p:sldId id="1421" r:id="rId22"/>
    <p:sldId id="1419" r:id="rId23"/>
    <p:sldId id="1422" r:id="rId24"/>
    <p:sldId id="1353" r:id="rId25"/>
    <p:sldId id="1428" r:id="rId26"/>
  </p:sldIdLst>
  <p:sldSz cx="9144000" cy="6858000" type="screen4x3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D3940A-8C00-48CA-8C7D-E24CB3E21ABA}">
          <p14:sldIdLst>
            <p14:sldId id="1397"/>
          </p14:sldIdLst>
        </p14:section>
        <p14:section name="Outline" id="{FA823D22-D6DC-4C5E-87B7-1AFC05370EC1}">
          <p14:sldIdLst>
            <p14:sldId id="1399"/>
          </p14:sldIdLst>
        </p14:section>
        <p14:section name="Problem Statement" id="{0F471857-3D5C-4AF3-9A38-31A8C579B144}">
          <p14:sldIdLst>
            <p14:sldId id="1423"/>
          </p14:sldIdLst>
        </p14:section>
        <p14:section name="Data Description" id="{AA295CEC-E9E5-434B-9D2E-20D41A9D2FF8}">
          <p14:sldIdLst>
            <p14:sldId id="1401"/>
            <p14:sldId id="1424"/>
            <p14:sldId id="1404"/>
          </p14:sldIdLst>
        </p14:section>
        <p14:section name="Data Processing" id="{DECD528B-B78B-441E-91F7-6798BDBB932D}">
          <p14:sldIdLst>
            <p14:sldId id="1425"/>
          </p14:sldIdLst>
        </p14:section>
        <p14:section name="Results" id="{B836042D-175E-4E70-892C-EDB2DB1D076B}">
          <p14:sldIdLst>
            <p14:sldId id="1406"/>
            <p14:sldId id="1407"/>
            <p14:sldId id="1426"/>
            <p14:sldId id="1408"/>
            <p14:sldId id="1409"/>
            <p14:sldId id="1413"/>
            <p14:sldId id="1410"/>
            <p14:sldId id="1417"/>
            <p14:sldId id="1414"/>
            <p14:sldId id="1415"/>
            <p14:sldId id="1427"/>
            <p14:sldId id="1418"/>
            <p14:sldId id="1421"/>
            <p14:sldId id="1419"/>
            <p14:sldId id="1422"/>
          </p14:sldIdLst>
        </p14:section>
        <p14:section name="Future work" id="{0B6A480E-98F5-4C2F-973E-02E73D18EE3C}">
          <p14:sldIdLst>
            <p14:sldId id="1353"/>
            <p14:sldId id="1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2988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2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D7E2"/>
    <a:srgbClr val="FFB837"/>
    <a:srgbClr val="DD7775"/>
    <a:srgbClr val="56AFE0"/>
    <a:srgbClr val="40DC8E"/>
    <a:srgbClr val="53ADDF"/>
    <a:srgbClr val="FFB42D"/>
    <a:srgbClr val="8ACDDA"/>
    <a:srgbClr val="00CAC5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48" autoAdjust="0"/>
    <p:restoredTop sz="94664" autoAdjust="0"/>
  </p:normalViewPr>
  <p:slideViewPr>
    <p:cSldViewPr snapToObjects="1">
      <p:cViewPr varScale="1">
        <p:scale>
          <a:sx n="73" d="100"/>
          <a:sy n="73" d="100"/>
        </p:scale>
        <p:origin x="954" y="78"/>
      </p:cViewPr>
      <p:guideLst>
        <p:guide orient="horz" pos="1570"/>
        <p:guide pos="2988"/>
        <p:guide orient="horz" pos="1094"/>
        <p:guide pos="24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0AA77-1898-4FE9-8798-1C77B813386C}" type="doc">
      <dgm:prSet loTypeId="urn:microsoft.com/office/officeart/2005/8/layout/pyramid1" loCatId="pyramid" qsTypeId="urn:microsoft.com/office/officeart/2005/8/quickstyle/simple1" qsCatId="simple" csTypeId="urn:microsoft.com/office/officeart/2005/8/colors/accent0_3" csCatId="mainScheme" phldr="1"/>
      <dgm:spPr/>
    </dgm:pt>
    <dgm:pt modelId="{F5CF22CA-AA05-417F-8D89-5DC209A171EB}">
      <dgm:prSet phldrT="[Text]" custT="1"/>
      <dgm:spPr>
        <a:solidFill>
          <a:srgbClr val="40DC8E"/>
        </a:solidFill>
        <a:ln w="6350">
          <a:solidFill>
            <a:schemeClr val="bg1"/>
          </a:solidFill>
        </a:ln>
      </dgm:spPr>
      <dgm:t>
        <a:bodyPr tIns="457200"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Removed</a:t>
          </a:r>
        </a:p>
      </dgm:t>
    </dgm:pt>
    <dgm:pt modelId="{B24D76BC-091D-46E3-95A6-27CDFDB64474}" type="parTrans" cxnId="{CDAF1BB5-5971-4149-9387-29FA98E64DF5}">
      <dgm:prSet/>
      <dgm:spPr/>
      <dgm:t>
        <a:bodyPr/>
        <a:lstStyle/>
        <a:p>
          <a:endParaRPr lang="en-US" sz="1200"/>
        </a:p>
      </dgm:t>
    </dgm:pt>
    <dgm:pt modelId="{B7816E19-641B-4521-9D4A-DD34E6715A9C}" type="sibTrans" cxnId="{CDAF1BB5-5971-4149-9387-29FA98E64DF5}">
      <dgm:prSet/>
      <dgm:spPr/>
      <dgm:t>
        <a:bodyPr/>
        <a:lstStyle/>
        <a:p>
          <a:endParaRPr lang="en-US" sz="1200"/>
        </a:p>
      </dgm:t>
    </dgm:pt>
    <dgm:pt modelId="{FE5AEA80-EEA4-425C-A2BF-C2EC3DE82944}">
      <dgm:prSet phldrT="[Text]" custT="1"/>
      <dgm:spPr>
        <a:solidFill>
          <a:srgbClr val="FFB42D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>
              <a:solidFill>
                <a:srgbClr val="FFFFFF"/>
              </a:solidFill>
            </a:rPr>
            <a:t>Eligible to vote</a:t>
          </a:r>
          <a:endParaRPr lang="en-US" sz="1200" dirty="0">
            <a:solidFill>
              <a:srgbClr val="FFFFFF"/>
            </a:solidFill>
          </a:endParaRPr>
        </a:p>
      </dgm:t>
    </dgm:pt>
    <dgm:pt modelId="{42608AFF-4881-4973-9004-680AD29B6B49}" type="sibTrans" cxnId="{FE65646B-64ED-45EC-A2C6-B4136DD21955}">
      <dgm:prSet/>
      <dgm:spPr/>
      <dgm:t>
        <a:bodyPr/>
        <a:lstStyle/>
        <a:p>
          <a:endParaRPr lang="en-US" sz="1200"/>
        </a:p>
      </dgm:t>
    </dgm:pt>
    <dgm:pt modelId="{6AD28A7E-6C93-4913-814B-476920260918}" type="parTrans" cxnId="{FE65646B-64ED-45EC-A2C6-B4136DD21955}">
      <dgm:prSet/>
      <dgm:spPr/>
      <dgm:t>
        <a:bodyPr/>
        <a:lstStyle/>
        <a:p>
          <a:endParaRPr lang="en-US" sz="1200"/>
        </a:p>
      </dgm:t>
    </dgm:pt>
    <dgm:pt modelId="{D4A936FC-2570-496B-AA38-40C3605001CC}">
      <dgm:prSet phldrT="[Text]" custT="1"/>
      <dgm:spPr>
        <a:solidFill>
          <a:srgbClr val="8ACDDA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>
              <a:solidFill>
                <a:srgbClr val="FFFFFF"/>
              </a:solidFill>
            </a:rPr>
            <a:t>Total Voters</a:t>
          </a:r>
          <a:endParaRPr lang="en-US" sz="1200" dirty="0">
            <a:solidFill>
              <a:srgbClr val="FFFFFF"/>
            </a:solidFill>
          </a:endParaRPr>
        </a:p>
      </dgm:t>
    </dgm:pt>
    <dgm:pt modelId="{D6CA8AD3-0894-4415-8ED3-9D332A1C3D92}" type="parTrans" cxnId="{CB4F2AAF-189D-4F68-AE26-45FA4483C9D3}">
      <dgm:prSet/>
      <dgm:spPr/>
      <dgm:t>
        <a:bodyPr/>
        <a:lstStyle/>
        <a:p>
          <a:endParaRPr lang="en-US"/>
        </a:p>
      </dgm:t>
    </dgm:pt>
    <dgm:pt modelId="{325EEFCF-A725-4020-88B3-C6B03DE1471B}" type="sibTrans" cxnId="{CB4F2AAF-189D-4F68-AE26-45FA4483C9D3}">
      <dgm:prSet/>
      <dgm:spPr/>
      <dgm:t>
        <a:bodyPr/>
        <a:lstStyle/>
        <a:p>
          <a:endParaRPr lang="en-US"/>
        </a:p>
      </dgm:t>
    </dgm:pt>
    <dgm:pt modelId="{6ECAB874-4AEC-4976-BFEF-D2DDCFFB48DB}">
      <dgm:prSet phldrT="[Text]" custT="1"/>
      <dgm:spPr>
        <a:solidFill>
          <a:srgbClr val="53ADDF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Voted in 2016</a:t>
          </a:r>
        </a:p>
      </dgm:t>
    </dgm:pt>
    <dgm:pt modelId="{F9439EDD-648E-484C-8334-B80F3B796436}" type="sibTrans" cxnId="{30624DFB-5691-4243-BD55-E76B5EFFF0F9}">
      <dgm:prSet/>
      <dgm:spPr/>
      <dgm:t>
        <a:bodyPr/>
        <a:lstStyle/>
        <a:p>
          <a:endParaRPr lang="en-US" sz="1200"/>
        </a:p>
      </dgm:t>
    </dgm:pt>
    <dgm:pt modelId="{B1A72E13-34A4-4607-8D21-4B325897B9DC}" type="parTrans" cxnId="{30624DFB-5691-4243-BD55-E76B5EFFF0F9}">
      <dgm:prSet/>
      <dgm:spPr/>
      <dgm:t>
        <a:bodyPr/>
        <a:lstStyle/>
        <a:p>
          <a:endParaRPr lang="en-US" sz="1200"/>
        </a:p>
      </dgm:t>
    </dgm:pt>
    <dgm:pt modelId="{B17C045F-CEDC-45E8-AF47-23396402DAE4}" type="pres">
      <dgm:prSet presAssocID="{9AB0AA77-1898-4FE9-8798-1C77B813386C}" presName="Name0" presStyleCnt="0">
        <dgm:presLayoutVars>
          <dgm:dir/>
          <dgm:animLvl val="lvl"/>
          <dgm:resizeHandles val="exact"/>
        </dgm:presLayoutVars>
      </dgm:prSet>
      <dgm:spPr/>
    </dgm:pt>
    <dgm:pt modelId="{B0677A24-2EDC-436B-9948-D349CFF942E2}" type="pres">
      <dgm:prSet presAssocID="{F5CF22CA-AA05-417F-8D89-5DC209A171EB}" presName="Name8" presStyleCnt="0"/>
      <dgm:spPr/>
    </dgm:pt>
    <dgm:pt modelId="{ECF623A0-DEA5-4327-AAA2-FE30DA796F53}" type="pres">
      <dgm:prSet presAssocID="{F5CF22CA-AA05-417F-8D89-5DC209A171EB}" presName="level" presStyleLbl="node1" presStyleIdx="0" presStyleCnt="4" custScaleY="157956">
        <dgm:presLayoutVars>
          <dgm:chMax val="1"/>
          <dgm:bulletEnabled val="1"/>
        </dgm:presLayoutVars>
      </dgm:prSet>
      <dgm:spPr/>
    </dgm:pt>
    <dgm:pt modelId="{05F7C707-B930-4D0F-AD40-422CC764CDB1}" type="pres">
      <dgm:prSet presAssocID="{F5CF22CA-AA05-417F-8D89-5DC209A171E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4AC7E4F-46D4-4EF1-AFBB-CA8402D668D6}" type="pres">
      <dgm:prSet presAssocID="{6ECAB874-4AEC-4976-BFEF-D2DDCFFB48DB}" presName="Name8" presStyleCnt="0"/>
      <dgm:spPr/>
    </dgm:pt>
    <dgm:pt modelId="{3B4D60DC-3880-4788-95C0-C5331C7B8E49}" type="pres">
      <dgm:prSet presAssocID="{6ECAB874-4AEC-4976-BFEF-D2DDCFFB48DB}" presName="level" presStyleLbl="node1" presStyleIdx="1" presStyleCnt="4">
        <dgm:presLayoutVars>
          <dgm:chMax val="1"/>
          <dgm:bulletEnabled val="1"/>
        </dgm:presLayoutVars>
      </dgm:prSet>
      <dgm:spPr/>
    </dgm:pt>
    <dgm:pt modelId="{A7EB5071-B632-476B-8029-40FE41DF5B7B}" type="pres">
      <dgm:prSet presAssocID="{6ECAB874-4AEC-4976-BFEF-D2DDCFFB4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6D63C1-9902-48DD-98BB-AC7100A56A48}" type="pres">
      <dgm:prSet presAssocID="{FE5AEA80-EEA4-425C-A2BF-C2EC3DE82944}" presName="Name8" presStyleCnt="0"/>
      <dgm:spPr/>
    </dgm:pt>
    <dgm:pt modelId="{58F179C7-16A8-432B-BA8B-1B820D98D9A2}" type="pres">
      <dgm:prSet presAssocID="{FE5AEA80-EEA4-425C-A2BF-C2EC3DE82944}" presName="level" presStyleLbl="node1" presStyleIdx="2" presStyleCnt="4">
        <dgm:presLayoutVars>
          <dgm:chMax val="1"/>
          <dgm:bulletEnabled val="1"/>
        </dgm:presLayoutVars>
      </dgm:prSet>
      <dgm:spPr/>
    </dgm:pt>
    <dgm:pt modelId="{A71E63FD-05AD-4CE9-8DA0-97D40EB93279}" type="pres">
      <dgm:prSet presAssocID="{FE5AEA80-EEA4-425C-A2BF-C2EC3DE8294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8705749-BCA6-4C77-83F2-F7A74A93FFC6}" type="pres">
      <dgm:prSet presAssocID="{D4A936FC-2570-496B-AA38-40C3605001CC}" presName="Name8" presStyleCnt="0"/>
      <dgm:spPr/>
    </dgm:pt>
    <dgm:pt modelId="{4C93577F-86B3-4437-AC53-27DFCA2D946A}" type="pres">
      <dgm:prSet presAssocID="{D4A936FC-2570-496B-AA38-40C3605001CC}" presName="level" presStyleLbl="node1" presStyleIdx="3" presStyleCnt="4">
        <dgm:presLayoutVars>
          <dgm:chMax val="1"/>
          <dgm:bulletEnabled val="1"/>
        </dgm:presLayoutVars>
      </dgm:prSet>
      <dgm:spPr/>
    </dgm:pt>
    <dgm:pt modelId="{2BB7DDF4-8BB1-4DDF-90F3-9410843E50B9}" type="pres">
      <dgm:prSet presAssocID="{D4A936FC-2570-496B-AA38-40C3605001C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8E8C3F-2893-46E4-B71E-F9EA8543F0A0}" type="presOf" srcId="{6ECAB874-4AEC-4976-BFEF-D2DDCFFB48DB}" destId="{3B4D60DC-3880-4788-95C0-C5331C7B8E49}" srcOrd="0" destOrd="0" presId="urn:microsoft.com/office/officeart/2005/8/layout/pyramid1"/>
    <dgm:cxn modelId="{CDAF1BB5-5971-4149-9387-29FA98E64DF5}" srcId="{9AB0AA77-1898-4FE9-8798-1C77B813386C}" destId="{F5CF22CA-AA05-417F-8D89-5DC209A171EB}" srcOrd="0" destOrd="0" parTransId="{B24D76BC-091D-46E3-95A6-27CDFDB64474}" sibTransId="{B7816E19-641B-4521-9D4A-DD34E6715A9C}"/>
    <dgm:cxn modelId="{30624DFB-5691-4243-BD55-E76B5EFFF0F9}" srcId="{9AB0AA77-1898-4FE9-8798-1C77B813386C}" destId="{6ECAB874-4AEC-4976-BFEF-D2DDCFFB48DB}" srcOrd="1" destOrd="0" parTransId="{B1A72E13-34A4-4607-8D21-4B325897B9DC}" sibTransId="{F9439EDD-648E-484C-8334-B80F3B796436}"/>
    <dgm:cxn modelId="{3B314D6A-72E2-49FC-B91F-4A20873D46FA}" type="presOf" srcId="{F5CF22CA-AA05-417F-8D89-5DC209A171EB}" destId="{05F7C707-B930-4D0F-AD40-422CC764CDB1}" srcOrd="1" destOrd="0" presId="urn:microsoft.com/office/officeart/2005/8/layout/pyramid1"/>
    <dgm:cxn modelId="{CBE54634-BB8B-41C6-B79B-D32986CB21B5}" type="presOf" srcId="{D4A936FC-2570-496B-AA38-40C3605001CC}" destId="{4C93577F-86B3-4437-AC53-27DFCA2D946A}" srcOrd="0" destOrd="0" presId="urn:microsoft.com/office/officeart/2005/8/layout/pyramid1"/>
    <dgm:cxn modelId="{7F1AF58A-DEEE-4AF2-8282-FD61378F244A}" type="presOf" srcId="{FE5AEA80-EEA4-425C-A2BF-C2EC3DE82944}" destId="{58F179C7-16A8-432B-BA8B-1B820D98D9A2}" srcOrd="0" destOrd="0" presId="urn:microsoft.com/office/officeart/2005/8/layout/pyramid1"/>
    <dgm:cxn modelId="{4332105D-1574-4A11-A9F9-0E5811F94AEF}" type="presOf" srcId="{F5CF22CA-AA05-417F-8D89-5DC209A171EB}" destId="{ECF623A0-DEA5-4327-AAA2-FE30DA796F53}" srcOrd="0" destOrd="0" presId="urn:microsoft.com/office/officeart/2005/8/layout/pyramid1"/>
    <dgm:cxn modelId="{C762449F-37F4-4841-85B2-B728EABBF790}" type="presOf" srcId="{6ECAB874-4AEC-4976-BFEF-D2DDCFFB48DB}" destId="{A7EB5071-B632-476B-8029-40FE41DF5B7B}" srcOrd="1" destOrd="0" presId="urn:microsoft.com/office/officeart/2005/8/layout/pyramid1"/>
    <dgm:cxn modelId="{DF2B3CD3-1ED5-45C7-9312-1B93B0097836}" type="presOf" srcId="{FE5AEA80-EEA4-425C-A2BF-C2EC3DE82944}" destId="{A71E63FD-05AD-4CE9-8DA0-97D40EB93279}" srcOrd="1" destOrd="0" presId="urn:microsoft.com/office/officeart/2005/8/layout/pyramid1"/>
    <dgm:cxn modelId="{E1314EF2-5DA8-45BF-A821-DE0ABD589116}" type="presOf" srcId="{9AB0AA77-1898-4FE9-8798-1C77B813386C}" destId="{B17C045F-CEDC-45E8-AF47-23396402DAE4}" srcOrd="0" destOrd="0" presId="urn:microsoft.com/office/officeart/2005/8/layout/pyramid1"/>
    <dgm:cxn modelId="{CB4F2AAF-189D-4F68-AE26-45FA4483C9D3}" srcId="{9AB0AA77-1898-4FE9-8798-1C77B813386C}" destId="{D4A936FC-2570-496B-AA38-40C3605001CC}" srcOrd="3" destOrd="0" parTransId="{D6CA8AD3-0894-4415-8ED3-9D332A1C3D92}" sibTransId="{325EEFCF-A725-4020-88B3-C6B03DE1471B}"/>
    <dgm:cxn modelId="{EDF83232-070A-400A-B1BA-21CFBEE42034}" type="presOf" srcId="{D4A936FC-2570-496B-AA38-40C3605001CC}" destId="{2BB7DDF4-8BB1-4DDF-90F3-9410843E50B9}" srcOrd="1" destOrd="0" presId="urn:microsoft.com/office/officeart/2005/8/layout/pyramid1"/>
    <dgm:cxn modelId="{FE65646B-64ED-45EC-A2C6-B4136DD21955}" srcId="{9AB0AA77-1898-4FE9-8798-1C77B813386C}" destId="{FE5AEA80-EEA4-425C-A2BF-C2EC3DE82944}" srcOrd="2" destOrd="0" parTransId="{6AD28A7E-6C93-4913-814B-476920260918}" sibTransId="{42608AFF-4881-4973-9004-680AD29B6B49}"/>
    <dgm:cxn modelId="{D25C64DF-29B5-4894-A988-1A26F37E76A6}" type="presParOf" srcId="{B17C045F-CEDC-45E8-AF47-23396402DAE4}" destId="{B0677A24-2EDC-436B-9948-D349CFF942E2}" srcOrd="0" destOrd="0" presId="urn:microsoft.com/office/officeart/2005/8/layout/pyramid1"/>
    <dgm:cxn modelId="{B49C1BC5-1AAC-4376-B79D-94E6C6C431C6}" type="presParOf" srcId="{B0677A24-2EDC-436B-9948-D349CFF942E2}" destId="{ECF623A0-DEA5-4327-AAA2-FE30DA796F53}" srcOrd="0" destOrd="0" presId="urn:microsoft.com/office/officeart/2005/8/layout/pyramid1"/>
    <dgm:cxn modelId="{B67EC853-41CC-4CA8-9159-5D1AB0FBD807}" type="presParOf" srcId="{B0677A24-2EDC-436B-9948-D349CFF942E2}" destId="{05F7C707-B930-4D0F-AD40-422CC764CDB1}" srcOrd="1" destOrd="0" presId="urn:microsoft.com/office/officeart/2005/8/layout/pyramid1"/>
    <dgm:cxn modelId="{8F2D7D99-7EE5-4CBE-9F65-F1A894C6C873}" type="presParOf" srcId="{B17C045F-CEDC-45E8-AF47-23396402DAE4}" destId="{C4AC7E4F-46D4-4EF1-AFBB-CA8402D668D6}" srcOrd="1" destOrd="0" presId="urn:microsoft.com/office/officeart/2005/8/layout/pyramid1"/>
    <dgm:cxn modelId="{99F08A3E-1217-4EEA-8936-D68FADB0F489}" type="presParOf" srcId="{C4AC7E4F-46D4-4EF1-AFBB-CA8402D668D6}" destId="{3B4D60DC-3880-4788-95C0-C5331C7B8E49}" srcOrd="0" destOrd="0" presId="urn:microsoft.com/office/officeart/2005/8/layout/pyramid1"/>
    <dgm:cxn modelId="{C6A189E2-89CC-4FD6-A19C-A5847DAEEB20}" type="presParOf" srcId="{C4AC7E4F-46D4-4EF1-AFBB-CA8402D668D6}" destId="{A7EB5071-B632-476B-8029-40FE41DF5B7B}" srcOrd="1" destOrd="0" presId="urn:microsoft.com/office/officeart/2005/8/layout/pyramid1"/>
    <dgm:cxn modelId="{C1F063B0-88A6-4FAE-A791-29D33776EFD9}" type="presParOf" srcId="{B17C045F-CEDC-45E8-AF47-23396402DAE4}" destId="{9F6D63C1-9902-48DD-98BB-AC7100A56A48}" srcOrd="2" destOrd="0" presId="urn:microsoft.com/office/officeart/2005/8/layout/pyramid1"/>
    <dgm:cxn modelId="{D7480C69-7FE4-476C-B51F-3ADB3AF1B6DA}" type="presParOf" srcId="{9F6D63C1-9902-48DD-98BB-AC7100A56A48}" destId="{58F179C7-16A8-432B-BA8B-1B820D98D9A2}" srcOrd="0" destOrd="0" presId="urn:microsoft.com/office/officeart/2005/8/layout/pyramid1"/>
    <dgm:cxn modelId="{42D4E1BE-481C-41F3-BC63-B2DCEE98C3A5}" type="presParOf" srcId="{9F6D63C1-9902-48DD-98BB-AC7100A56A48}" destId="{A71E63FD-05AD-4CE9-8DA0-97D40EB93279}" srcOrd="1" destOrd="0" presId="urn:microsoft.com/office/officeart/2005/8/layout/pyramid1"/>
    <dgm:cxn modelId="{04000FC1-743B-4699-BB03-6933E3FDEFE0}" type="presParOf" srcId="{B17C045F-CEDC-45E8-AF47-23396402DAE4}" destId="{C8705749-BCA6-4C77-83F2-F7A74A93FFC6}" srcOrd="3" destOrd="0" presId="urn:microsoft.com/office/officeart/2005/8/layout/pyramid1"/>
    <dgm:cxn modelId="{07815D78-7A3F-496A-8C5D-E312CDF20722}" type="presParOf" srcId="{C8705749-BCA6-4C77-83F2-F7A74A93FFC6}" destId="{4C93577F-86B3-4437-AC53-27DFCA2D946A}" srcOrd="0" destOrd="0" presId="urn:microsoft.com/office/officeart/2005/8/layout/pyramid1"/>
    <dgm:cxn modelId="{81B06E96-BC69-4109-B3D8-687EAADD6976}" type="presParOf" srcId="{C8705749-BCA6-4C77-83F2-F7A74A93FFC6}" destId="{2BB7DDF4-8BB1-4DDF-90F3-9410843E50B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623A0-DEA5-4327-AAA2-FE30DA796F53}">
      <dsp:nvSpPr>
        <dsp:cNvPr id="0" name=""/>
        <dsp:cNvSpPr/>
      </dsp:nvSpPr>
      <dsp:spPr>
        <a:xfrm>
          <a:off x="1344383" y="0"/>
          <a:ext cx="1415689" cy="1019667"/>
        </a:xfrm>
        <a:prstGeom prst="trapezoid">
          <a:avLst>
            <a:gd name="adj" fmla="val 69419"/>
          </a:avLst>
        </a:prstGeom>
        <a:solidFill>
          <a:srgbClr val="40DC8E"/>
        </a:soli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45720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Removed</a:t>
          </a:r>
        </a:p>
      </dsp:txBody>
      <dsp:txXfrm>
        <a:off x="1344383" y="0"/>
        <a:ext cx="1415689" cy="1019667"/>
      </dsp:txXfrm>
    </dsp:sp>
    <dsp:sp modelId="{3B4D60DC-3880-4788-95C0-C5331C7B8E49}">
      <dsp:nvSpPr>
        <dsp:cNvPr id="0" name=""/>
        <dsp:cNvSpPr/>
      </dsp:nvSpPr>
      <dsp:spPr>
        <a:xfrm>
          <a:off x="896255" y="1019667"/>
          <a:ext cx="2311944" cy="645538"/>
        </a:xfrm>
        <a:prstGeom prst="trapezoid">
          <a:avLst>
            <a:gd name="adj" fmla="val 69419"/>
          </a:avLst>
        </a:prstGeom>
        <a:solidFill>
          <a:srgbClr val="53ADDF"/>
        </a:soli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Voted in 2016</a:t>
          </a:r>
        </a:p>
      </dsp:txBody>
      <dsp:txXfrm>
        <a:off x="1300845" y="1019667"/>
        <a:ext cx="1502764" cy="645538"/>
      </dsp:txXfrm>
    </dsp:sp>
    <dsp:sp modelId="{58F179C7-16A8-432B-BA8B-1B820D98D9A2}">
      <dsp:nvSpPr>
        <dsp:cNvPr id="0" name=""/>
        <dsp:cNvSpPr/>
      </dsp:nvSpPr>
      <dsp:spPr>
        <a:xfrm>
          <a:off x="448127" y="1665206"/>
          <a:ext cx="3208200" cy="645538"/>
        </a:xfrm>
        <a:prstGeom prst="trapezoid">
          <a:avLst>
            <a:gd name="adj" fmla="val 69419"/>
          </a:avLst>
        </a:prstGeom>
        <a:solidFill>
          <a:srgbClr val="FFB42D"/>
        </a:soli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FFFFFF"/>
              </a:solidFill>
            </a:rPr>
            <a:t>Eligible to vote</a:t>
          </a:r>
          <a:endParaRPr lang="en-US" sz="1200" kern="1200" dirty="0">
            <a:solidFill>
              <a:srgbClr val="FFFFFF"/>
            </a:solidFill>
          </a:endParaRPr>
        </a:p>
      </dsp:txBody>
      <dsp:txXfrm>
        <a:off x="1009562" y="1665206"/>
        <a:ext cx="2085330" cy="645538"/>
      </dsp:txXfrm>
    </dsp:sp>
    <dsp:sp modelId="{4C93577F-86B3-4437-AC53-27DFCA2D946A}">
      <dsp:nvSpPr>
        <dsp:cNvPr id="0" name=""/>
        <dsp:cNvSpPr/>
      </dsp:nvSpPr>
      <dsp:spPr>
        <a:xfrm>
          <a:off x="0" y="2310745"/>
          <a:ext cx="4104456" cy="645538"/>
        </a:xfrm>
        <a:prstGeom prst="trapezoid">
          <a:avLst>
            <a:gd name="adj" fmla="val 69419"/>
          </a:avLst>
        </a:prstGeom>
        <a:solidFill>
          <a:srgbClr val="8ACDDA"/>
        </a:soli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FFFFFF"/>
              </a:solidFill>
            </a:rPr>
            <a:t>Total Voters</a:t>
          </a:r>
          <a:endParaRPr lang="en-US" sz="1200" kern="1200" dirty="0">
            <a:solidFill>
              <a:srgbClr val="FFFFFF"/>
            </a:solidFill>
          </a:endParaRPr>
        </a:p>
      </dsp:txBody>
      <dsp:txXfrm>
        <a:off x="718279" y="2310745"/>
        <a:ext cx="2667896" cy="645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54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20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6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42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9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J/N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9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5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3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6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0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446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71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5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5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5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5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bg2"/>
              </a:buClr>
              <a:defRPr sz="1050"/>
            </a:lvl3pPr>
            <a:lvl4pPr marL="385754" indent="-128585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977201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buSzPct val="100000"/>
              <a:defRPr sz="1050"/>
            </a:lvl3pPr>
            <a:lvl4pPr marL="385754" indent="-128585">
              <a:buClr>
                <a:schemeClr val="accent2"/>
              </a:buClr>
              <a:buSzPct val="100000"/>
              <a:defRPr sz="1050"/>
            </a:lvl4pPr>
            <a:lvl5pPr>
              <a:buClr>
                <a:schemeClr val="accent2"/>
              </a:buClr>
              <a:buSzPct val="100000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121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205052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bg2"/>
              </a:buClr>
              <a:defRPr sz="1050"/>
            </a:lvl3pPr>
            <a:lvl4pPr marL="385754" indent="-128585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775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bg2"/>
              </a:buClr>
              <a:defRPr sz="1050"/>
            </a:lvl3pPr>
            <a:lvl4pPr marL="385754" indent="-128585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51305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12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6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6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6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6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14138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12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6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6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6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6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857984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48892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3798291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6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10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10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6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69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66403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6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10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10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6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3106583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822883"/>
            <a:ext cx="1831086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822883"/>
            <a:ext cx="1831086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822883"/>
            <a:ext cx="1831086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822883"/>
            <a:ext cx="1831086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362762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822883"/>
            <a:ext cx="1831086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822883"/>
            <a:ext cx="1831086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822883"/>
            <a:ext cx="1831086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822883"/>
            <a:ext cx="1831086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14952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5"/>
            <a:ext cx="2496312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5053715"/>
            <a:ext cx="2496312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5053715"/>
            <a:ext cx="2496312" cy="609398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076287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5"/>
            <a:ext cx="2496312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5053715"/>
            <a:ext cx="2496312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5053715"/>
            <a:ext cx="2496312" cy="609398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5492051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5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5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704957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5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5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286008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3200839"/>
            <a:ext cx="1831086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3200839"/>
            <a:ext cx="1831086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3200839"/>
            <a:ext cx="1831086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3200839"/>
            <a:ext cx="1831086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bg2"/>
              </a:buClr>
              <a:defRPr sz="1050"/>
            </a:lvl3pPr>
            <a:lvl4pPr marL="385754" indent="-128585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9791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3200839"/>
            <a:ext cx="1831086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3200839"/>
            <a:ext cx="1831086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3200839"/>
            <a:ext cx="1831086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3200839"/>
            <a:ext cx="1831086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bg2"/>
              </a:buClr>
              <a:defRPr sz="1050"/>
            </a:lvl3pPr>
            <a:lvl4pPr marL="385754" indent="-128585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28218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2"/>
            <a:ext cx="2496312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431672"/>
            <a:ext cx="2496312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431672"/>
            <a:ext cx="2496312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99419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45037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2"/>
            <a:ext cx="2496312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431672"/>
            <a:ext cx="2496312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431672"/>
            <a:ext cx="2496312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3273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608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526152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5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5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5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93940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5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5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5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80734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957041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007160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41812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65999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639790"/>
            <a:ext cx="1150616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2" y="1639793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4" y="1639790"/>
            <a:ext cx="1150616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9" y="1639793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3886577"/>
            <a:ext cx="1150616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2" y="3886580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4" y="3886577"/>
            <a:ext cx="1150616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9" y="3886580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0308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7027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639790"/>
            <a:ext cx="1150616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2" y="1639793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4" y="1639790"/>
            <a:ext cx="1150616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9" y="1639793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3886577"/>
            <a:ext cx="1150616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2" y="3886580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4" y="3886577"/>
            <a:ext cx="1150616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9" y="3886580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641173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73170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3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11872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6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50577" y="1639789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9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648237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73170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3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11872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6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50577" y="1639789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9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397180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6202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9100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9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121995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4893" y="1639789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2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110761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6202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9100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9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121995" y="1639790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4893" y="1639789"/>
            <a:ext cx="1049445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2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826330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2" y="1268759"/>
            <a:ext cx="1764195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93478" y="1268759"/>
            <a:ext cx="1764195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60078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08" indent="-113108">
              <a:defRPr sz="1050"/>
            </a:lvl3pPr>
            <a:lvl4pPr marL="301222" indent="-155968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59834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08" indent="-113108">
              <a:defRPr sz="1050"/>
            </a:lvl3pPr>
            <a:lvl4pPr marL="301222" indent="-155968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85803" y="4980570"/>
            <a:ext cx="377483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4980570"/>
            <a:ext cx="376472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144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099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77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32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696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257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01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5"/>
            <a:ext cx="77724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8985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892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2" indent="-171442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0" indent="-185729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25" indent="-171442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66" indent="-171442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59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5"/>
            <a:ext cx="77724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2" indent="-171442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84" indent="-171442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25" indent="-171442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66" indent="-171442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82140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52425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2425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70275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4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4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7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96147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560285"/>
            <a:ext cx="3811588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96147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560285"/>
            <a:ext cx="3813174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58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9231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03375"/>
            <a:ext cx="3811588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9231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03375"/>
            <a:ext cx="3813174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4095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000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28632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8769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732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51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35087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63315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9154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8229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65525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3"/>
              </a:buClr>
              <a:defRPr sz="1050"/>
            </a:lvl3pPr>
            <a:lvl4pPr marL="400030" indent="-171442">
              <a:buClr>
                <a:schemeClr val="accent3"/>
              </a:buClr>
              <a:defRPr sz="1050"/>
            </a:lvl4pPr>
            <a:lvl5pPr marL="571472" indent="-171442"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2"/>
              </a:buClr>
              <a:defRPr sz="1050"/>
            </a:lvl3pPr>
            <a:lvl4pPr marL="400030" indent="-171442">
              <a:buClr>
                <a:schemeClr val="accent2"/>
              </a:buClr>
              <a:defRPr sz="1050"/>
            </a:lvl4pPr>
            <a:lvl5pPr marL="571472" indent="-171442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bg2"/>
              </a:buClr>
              <a:defRPr sz="1050"/>
            </a:lvl3pPr>
            <a:lvl4pPr marL="400030" indent="-171442">
              <a:buClr>
                <a:schemeClr val="bg2"/>
              </a:buClr>
              <a:defRPr sz="1050"/>
            </a:lvl4pPr>
            <a:lvl5pPr marL="571472" indent="-171442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073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3"/>
              </a:buClr>
              <a:defRPr sz="1050"/>
            </a:lvl3pPr>
            <a:lvl4pPr marL="400030" indent="-171442">
              <a:buClr>
                <a:schemeClr val="accent3"/>
              </a:buClr>
              <a:defRPr sz="1050"/>
            </a:lvl4pPr>
            <a:lvl5pPr marL="571472" indent="-171442"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2"/>
              </a:buClr>
              <a:defRPr sz="1050"/>
            </a:lvl3pPr>
            <a:lvl4pPr marL="400030" indent="-171442">
              <a:buClr>
                <a:schemeClr val="accent2"/>
              </a:buClr>
              <a:defRPr sz="1050"/>
            </a:lvl4pPr>
            <a:lvl5pPr marL="571472" indent="-171442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bg2"/>
              </a:buClr>
              <a:defRPr sz="1050"/>
            </a:lvl3pPr>
            <a:lvl4pPr marL="400030" indent="-171442">
              <a:buClr>
                <a:schemeClr val="bg2"/>
              </a:buClr>
              <a:defRPr sz="1050"/>
            </a:lvl4pPr>
            <a:lvl5pPr marL="571472" indent="-171442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517757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4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4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4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4"/>
              </a:buClr>
              <a:defRPr sz="1050"/>
            </a:lvl3pPr>
            <a:lvl4pPr marL="400030" indent="-171442">
              <a:buClr>
                <a:schemeClr val="accent4"/>
              </a:buClr>
              <a:defRPr sz="1050"/>
            </a:lvl4pPr>
            <a:lvl5pPr marL="571472" indent="-171442"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2"/>
              </a:buClr>
              <a:defRPr sz="1050"/>
            </a:lvl3pPr>
            <a:lvl4pPr marL="400030" indent="-171442">
              <a:buClr>
                <a:schemeClr val="accent2"/>
              </a:buClr>
              <a:defRPr sz="1050"/>
            </a:lvl4pPr>
            <a:lvl5pPr marL="571472" indent="-171442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14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4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4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4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4"/>
              </a:buClr>
              <a:defRPr sz="1050"/>
            </a:lvl3pPr>
            <a:lvl4pPr marL="400030" indent="-171442">
              <a:buClr>
                <a:schemeClr val="accent4"/>
              </a:buClr>
              <a:defRPr sz="1050"/>
            </a:lvl4pPr>
            <a:lvl5pPr marL="571472" indent="-171442"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2"/>
              </a:buClr>
              <a:defRPr sz="1050"/>
            </a:lvl3pPr>
            <a:lvl4pPr marL="400030" indent="-171442">
              <a:buClr>
                <a:schemeClr val="accent2"/>
              </a:buClr>
              <a:defRPr sz="1050"/>
            </a:lvl4pPr>
            <a:lvl5pPr marL="571472" indent="-171442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599264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4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4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70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bg2"/>
              </a:buClr>
              <a:defRPr sz="1050"/>
            </a:lvl3pPr>
            <a:lvl4pPr marL="400030" indent="-171442">
              <a:buClr>
                <a:schemeClr val="bg2"/>
              </a:buClr>
              <a:defRPr sz="1050"/>
            </a:lvl4pPr>
            <a:lvl5pPr marL="571472" indent="-171442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52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4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4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70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bg2"/>
              </a:buClr>
              <a:defRPr sz="1050"/>
            </a:lvl3pPr>
            <a:lvl4pPr marL="400030" indent="-171442">
              <a:buClr>
                <a:schemeClr val="bg2"/>
              </a:buClr>
              <a:defRPr sz="1050"/>
            </a:lvl4pPr>
            <a:lvl5pPr marL="571472" indent="-171442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675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5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5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5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5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99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5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5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5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5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274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4795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224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037449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bg2"/>
              </a:buClr>
              <a:defRPr sz="1050"/>
            </a:lvl3pPr>
            <a:lvl4pPr marL="385754" indent="-128585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26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bg2"/>
              </a:buClr>
              <a:defRPr sz="1050"/>
            </a:lvl3pPr>
            <a:lvl4pPr marL="385754" indent="-128585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5107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12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6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6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6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6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598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12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12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6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6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6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6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18086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32393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098314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6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10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10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6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8766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6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10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10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6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9501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7912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822883"/>
            <a:ext cx="1831086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822883"/>
            <a:ext cx="1831086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822883"/>
            <a:ext cx="1831086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822883"/>
            <a:ext cx="1831086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825516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822883"/>
            <a:ext cx="1831086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822883"/>
            <a:ext cx="1831086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822883"/>
            <a:ext cx="1831086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822883"/>
            <a:ext cx="1831086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269313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5"/>
            <a:ext cx="2496312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5053715"/>
            <a:ext cx="2496312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5053715"/>
            <a:ext cx="2496312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34299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5"/>
            <a:ext cx="2496312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5053715"/>
            <a:ext cx="2496312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5053715"/>
            <a:ext cx="2496312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0166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5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5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31133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5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5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15916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3200839"/>
            <a:ext cx="1831086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3200839"/>
            <a:ext cx="1831086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3200839"/>
            <a:ext cx="1831086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3200839"/>
            <a:ext cx="1831086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179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3200839"/>
            <a:ext cx="1831086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3200839"/>
            <a:ext cx="1831086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3200839"/>
            <a:ext cx="1831086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3200839"/>
            <a:ext cx="1831086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5" indent="-128585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bg2"/>
              </a:buClr>
              <a:defRPr sz="1050"/>
            </a:lvl3pPr>
            <a:lvl4pPr marL="385754" indent="-128585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799786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2"/>
            <a:ext cx="2496312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431672"/>
            <a:ext cx="2496312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431672"/>
            <a:ext cx="2496312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432214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2"/>
            <a:ext cx="2496312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431672"/>
            <a:ext cx="2496312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431672"/>
            <a:ext cx="2496312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5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5450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549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68" indent="-128585">
              <a:defRPr sz="1050">
                <a:solidFill>
                  <a:srgbClr val="FFFFFF"/>
                </a:solidFill>
              </a:defRPr>
            </a:lvl3pPr>
            <a:lvl4pPr marL="385754" indent="-128585">
              <a:defRPr sz="1050">
                <a:solidFill>
                  <a:srgbClr val="FFFFFF"/>
                </a:solidFill>
              </a:defRPr>
            </a:lvl4pPr>
            <a:lvl5pPr marL="557199" indent="-171446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4"/>
              </a:buClr>
              <a:defRPr sz="1050"/>
            </a:lvl3pPr>
            <a:lvl4pPr marL="385754" indent="-128585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99777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5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5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5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9919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5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5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5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4307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786577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344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827141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93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80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74396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639790"/>
            <a:ext cx="1150616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2" y="1639793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4" y="1639790"/>
            <a:ext cx="1150616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9" y="1639793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3886577"/>
            <a:ext cx="1150616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2" y="3886580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4" y="3886577"/>
            <a:ext cx="1150616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9" y="3886580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24836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2" y="1639790"/>
            <a:ext cx="1150616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2" y="1639793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4" y="1639790"/>
            <a:ext cx="1150616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9" y="1639793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2" y="3886577"/>
            <a:ext cx="1150616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2" y="3886580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4" y="3886577"/>
            <a:ext cx="1150616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9" y="3886580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703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7941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73170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3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11872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6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50577" y="1639789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9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080748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73170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3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11872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6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50577" y="1639789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9" y="3256997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88603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6202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9100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9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121995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4893" y="1639789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2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4747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6202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9100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9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121995" y="1639790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4893" y="1639789"/>
            <a:ext cx="1049445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2" y="3256997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54" indent="-128585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80506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2" y="1268759"/>
            <a:ext cx="1764195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93478" y="1268759"/>
            <a:ext cx="1764195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60078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08" indent="-113108">
              <a:defRPr sz="1050"/>
            </a:lvl3pPr>
            <a:lvl4pPr marL="301222" indent="-155968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59834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08" indent="-113108">
              <a:defRPr sz="1050"/>
            </a:lvl3pPr>
            <a:lvl4pPr marL="301222" indent="-155968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85803" y="4980570"/>
            <a:ext cx="377483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4980570"/>
            <a:ext cx="376472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53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58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438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29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70692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1871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5"/>
            <a:ext cx="77724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679150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2" indent="-171442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0" indent="-185729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25" indent="-171442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66" indent="-171442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823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5"/>
            <a:ext cx="77724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2" indent="-171442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84" indent="-171442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25" indent="-171442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66" indent="-171442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418700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52425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2425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904371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4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4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687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96147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560285"/>
            <a:ext cx="3811588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96147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560285"/>
            <a:ext cx="3813174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1687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9231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03375"/>
            <a:ext cx="3811588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9231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03375"/>
            <a:ext cx="3813174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508386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501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556509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04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8616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47756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47405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61495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3"/>
              </a:buClr>
              <a:defRPr sz="1050"/>
            </a:lvl3pPr>
            <a:lvl4pPr marL="400030" indent="-171442">
              <a:buClr>
                <a:schemeClr val="accent3"/>
              </a:buClr>
              <a:defRPr sz="1050"/>
            </a:lvl4pPr>
            <a:lvl5pPr marL="571472" indent="-171442"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2"/>
              </a:buClr>
              <a:defRPr sz="1050"/>
            </a:lvl3pPr>
            <a:lvl4pPr marL="400030" indent="-171442">
              <a:buClr>
                <a:schemeClr val="accent2"/>
              </a:buClr>
              <a:defRPr sz="1050"/>
            </a:lvl4pPr>
            <a:lvl5pPr marL="571472" indent="-171442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bg2"/>
              </a:buClr>
              <a:defRPr sz="1050"/>
            </a:lvl3pPr>
            <a:lvl4pPr marL="400030" indent="-171442">
              <a:buClr>
                <a:schemeClr val="bg2"/>
              </a:buClr>
              <a:defRPr sz="1050"/>
            </a:lvl4pPr>
            <a:lvl5pPr marL="571472" indent="-171442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53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3"/>
              </a:buClr>
              <a:defRPr sz="1050"/>
            </a:lvl3pPr>
            <a:lvl4pPr marL="400030" indent="-171442">
              <a:buClr>
                <a:schemeClr val="accent3"/>
              </a:buClr>
              <a:defRPr sz="1050"/>
            </a:lvl4pPr>
            <a:lvl5pPr marL="571472" indent="-171442"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2"/>
              </a:buClr>
              <a:defRPr sz="1050"/>
            </a:lvl3pPr>
            <a:lvl4pPr marL="400030" indent="-171442">
              <a:buClr>
                <a:schemeClr val="accent2"/>
              </a:buClr>
              <a:defRPr sz="1050"/>
            </a:lvl4pPr>
            <a:lvl5pPr marL="571472" indent="-171442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70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bg2"/>
              </a:buClr>
              <a:defRPr sz="1050"/>
            </a:lvl3pPr>
            <a:lvl4pPr marL="400030" indent="-171442">
              <a:buClr>
                <a:schemeClr val="bg2"/>
              </a:buClr>
              <a:defRPr sz="1050"/>
            </a:lvl4pPr>
            <a:lvl5pPr marL="571472" indent="-171442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17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4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4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9850" y="1397004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4"/>
              </a:buClr>
              <a:defRPr sz="1050"/>
            </a:lvl3pPr>
            <a:lvl4pPr marL="400030" indent="-171442">
              <a:buClr>
                <a:schemeClr val="accent4"/>
              </a:buClr>
              <a:defRPr sz="1050"/>
            </a:lvl4pPr>
            <a:lvl5pPr marL="571472" indent="-171442"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2"/>
              </a:buClr>
              <a:defRPr sz="1050"/>
            </a:lvl3pPr>
            <a:lvl4pPr marL="400030" indent="-171442">
              <a:buClr>
                <a:schemeClr val="accent2"/>
              </a:buClr>
              <a:defRPr sz="1050"/>
            </a:lvl4pPr>
            <a:lvl5pPr marL="571472" indent="-171442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964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4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4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4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4"/>
              </a:buClr>
              <a:defRPr sz="1050"/>
            </a:lvl3pPr>
            <a:lvl4pPr marL="400030" indent="-171442">
              <a:buClr>
                <a:schemeClr val="accent4"/>
              </a:buClr>
              <a:defRPr sz="1050"/>
            </a:lvl4pPr>
            <a:lvl5pPr marL="571472" indent="-171442"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70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accent2"/>
              </a:buClr>
              <a:defRPr sz="1050"/>
            </a:lvl3pPr>
            <a:lvl4pPr marL="400030" indent="-171442">
              <a:buClr>
                <a:schemeClr val="accent2"/>
              </a:buClr>
              <a:defRPr sz="1050"/>
            </a:lvl4pPr>
            <a:lvl5pPr marL="571472" indent="-171442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893600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4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4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70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bg2"/>
              </a:buClr>
              <a:defRPr sz="1050"/>
            </a:lvl3pPr>
            <a:lvl4pPr marL="400030" indent="-171442">
              <a:buClr>
                <a:schemeClr val="bg2"/>
              </a:buClr>
              <a:defRPr sz="1050"/>
            </a:lvl4pPr>
            <a:lvl5pPr marL="571472" indent="-171442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640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4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4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70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Font typeface="Arial" panose="020B0604020202020204" pitchFamily="34" charset="0"/>
              <a:buChar char="•"/>
              <a:defRPr sz="1050"/>
            </a:lvl2pPr>
            <a:lvl3pPr marL="228588" indent="-114294">
              <a:defRPr sz="1050"/>
            </a:lvl3pPr>
            <a:lvl4pPr marL="400030" indent="-171442">
              <a:defRPr sz="1050"/>
            </a:lvl4pPr>
            <a:lvl5pPr marL="571472" indent="-171442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70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4" indent="-114294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88" indent="-114294">
              <a:buClr>
                <a:schemeClr val="bg2"/>
              </a:buClr>
              <a:defRPr sz="1050"/>
            </a:lvl3pPr>
            <a:lvl4pPr marL="400030" indent="-171442">
              <a:buClr>
                <a:schemeClr val="bg2"/>
              </a:buClr>
              <a:defRPr sz="1050"/>
            </a:lvl4pPr>
            <a:lvl5pPr marL="571472" indent="-171442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73156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5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5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5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5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Font typeface="Arial" panose="020B0604020202020204" pitchFamily="34" charset="0"/>
              <a:buChar char="•"/>
              <a:defRPr sz="1050"/>
            </a:lvl2pPr>
            <a:lvl3pPr marL="257168" indent="-128585">
              <a:defRPr sz="1050"/>
            </a:lvl3pPr>
            <a:lvl4pPr marL="385754" indent="-128585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3"/>
              </a:buClr>
              <a:defRPr sz="1050"/>
            </a:lvl3pPr>
            <a:lvl4pPr marL="385754" indent="-128585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accent2"/>
              </a:buClr>
              <a:defRPr sz="1050"/>
            </a:lvl3pPr>
            <a:lvl4pPr marL="385754" indent="-128585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5" indent="-128585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68" indent="-128585">
              <a:buClr>
                <a:schemeClr val="bg2"/>
              </a:buClr>
              <a:defRPr sz="1050"/>
            </a:lvl3pPr>
            <a:lvl4pPr marL="385754" indent="-128585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4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19205"/>
            <a:ext cx="77724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6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  <p:sldLayoutId id="2147483968" r:id="rId70"/>
    <p:sldLayoutId id="2147483969" r:id="rId71"/>
    <p:sldLayoutId id="2147483970" r:id="rId72"/>
    <p:sldLayoutId id="2147483971" r:id="rId73"/>
    <p:sldLayoutId id="2147483972" r:id="rId74"/>
    <p:sldLayoutId id="2147483973" r:id="rId75"/>
    <p:sldLayoutId id="2147483974" r:id="rId76"/>
    <p:sldLayoutId id="2147483975" r:id="rId77"/>
  </p:sldLayoutIdLst>
  <p:txStyles>
    <p:titleStyle>
      <a:lvl1pPr algn="ctr" defTabSz="914355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71" indent="-173030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12" indent="-171442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54" indent="-171442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796" indent="-171442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9966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19205"/>
            <a:ext cx="77724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  <p:sldLayoutId id="2147483997" r:id="rId21"/>
    <p:sldLayoutId id="2147483998" r:id="rId22"/>
    <p:sldLayoutId id="2147483999" r:id="rId23"/>
    <p:sldLayoutId id="2147484000" r:id="rId24"/>
    <p:sldLayoutId id="2147484001" r:id="rId25"/>
    <p:sldLayoutId id="2147484002" r:id="rId26"/>
    <p:sldLayoutId id="2147484003" r:id="rId27"/>
    <p:sldLayoutId id="2147484004" r:id="rId28"/>
    <p:sldLayoutId id="2147484005" r:id="rId29"/>
    <p:sldLayoutId id="2147484006" r:id="rId30"/>
    <p:sldLayoutId id="2147484007" r:id="rId31"/>
    <p:sldLayoutId id="2147484008" r:id="rId32"/>
    <p:sldLayoutId id="2147484009" r:id="rId33"/>
    <p:sldLayoutId id="2147484010" r:id="rId34"/>
    <p:sldLayoutId id="2147484011" r:id="rId35"/>
    <p:sldLayoutId id="2147484012" r:id="rId36"/>
    <p:sldLayoutId id="2147484013" r:id="rId37"/>
    <p:sldLayoutId id="2147484014" r:id="rId38"/>
    <p:sldLayoutId id="2147484015" r:id="rId39"/>
    <p:sldLayoutId id="2147484016" r:id="rId40"/>
    <p:sldLayoutId id="2147484017" r:id="rId41"/>
    <p:sldLayoutId id="2147484018" r:id="rId42"/>
    <p:sldLayoutId id="2147484019" r:id="rId43"/>
    <p:sldLayoutId id="2147484020" r:id="rId44"/>
    <p:sldLayoutId id="2147484021" r:id="rId45"/>
    <p:sldLayoutId id="2147484022" r:id="rId46"/>
    <p:sldLayoutId id="2147484023" r:id="rId47"/>
    <p:sldLayoutId id="2147484024" r:id="rId48"/>
    <p:sldLayoutId id="2147484025" r:id="rId49"/>
    <p:sldLayoutId id="2147484026" r:id="rId50"/>
    <p:sldLayoutId id="2147484027" r:id="rId51"/>
    <p:sldLayoutId id="2147484028" r:id="rId52"/>
    <p:sldLayoutId id="2147484029" r:id="rId53"/>
    <p:sldLayoutId id="2147484030" r:id="rId54"/>
    <p:sldLayoutId id="2147484031" r:id="rId55"/>
    <p:sldLayoutId id="2147484032" r:id="rId56"/>
    <p:sldLayoutId id="2147484033" r:id="rId57"/>
    <p:sldLayoutId id="2147484034" r:id="rId58"/>
    <p:sldLayoutId id="2147484035" r:id="rId59"/>
  </p:sldLayoutIdLst>
  <p:txStyles>
    <p:titleStyle>
      <a:lvl1pPr algn="ctr" defTabSz="914355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71" indent="-173030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12" indent="-171442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54" indent="-171442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796" indent="-171442" algn="l" defTabSz="9143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1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0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0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sz="quarter" idx="18"/>
          </p:nvPr>
        </p:nvSpPr>
        <p:spPr>
          <a:xfrm>
            <a:off x="431542" y="3356990"/>
            <a:ext cx="2532703" cy="1341131"/>
          </a:xfrm>
        </p:spPr>
        <p:txBody>
          <a:bodyPr anchor="ctr">
            <a:noAutofit/>
          </a:bodyPr>
          <a:lstStyle/>
          <a:p>
            <a:r>
              <a:rPr lang="en-US" dirty="0"/>
              <a:t>Solomon </a:t>
            </a:r>
            <a:r>
              <a:rPr lang="en-US" dirty="0" err="1"/>
              <a:t>Gaim</a:t>
            </a:r>
            <a:endParaRPr lang="en-US" dirty="0"/>
          </a:p>
          <a:p>
            <a:pPr lvl="1"/>
            <a:r>
              <a:rPr lang="en-US" dirty="0"/>
              <a:t> MS Data Science</a:t>
            </a:r>
          </a:p>
        </p:txBody>
      </p:sp>
      <p:sp>
        <p:nvSpPr>
          <p:cNvPr id="53" name="Content Placeholder 52"/>
          <p:cNvSpPr>
            <a:spLocks noGrp="1"/>
          </p:cNvSpPr>
          <p:nvPr>
            <p:ph sz="quarter" idx="20"/>
          </p:nvPr>
        </p:nvSpPr>
        <p:spPr>
          <a:xfrm>
            <a:off x="3270246" y="3356992"/>
            <a:ext cx="2532703" cy="1341131"/>
          </a:xfrm>
        </p:spPr>
        <p:txBody>
          <a:bodyPr anchor="ctr">
            <a:normAutofit/>
          </a:bodyPr>
          <a:lstStyle/>
          <a:p>
            <a:r>
              <a:rPr lang="en-US" dirty="0"/>
              <a:t>Jason </a:t>
            </a:r>
            <a:r>
              <a:rPr lang="en-US" dirty="0" err="1"/>
              <a:t>Yoo</a:t>
            </a:r>
            <a:endParaRPr lang="en-US" dirty="0"/>
          </a:p>
          <a:p>
            <a:pPr lvl="1"/>
            <a:r>
              <a:rPr lang="en-US" dirty="0"/>
              <a:t> BS Data Science</a:t>
            </a:r>
          </a:p>
        </p:txBody>
      </p:sp>
      <p:sp>
        <p:nvSpPr>
          <p:cNvPr id="55" name="Content Placeholder 54"/>
          <p:cNvSpPr>
            <a:spLocks noGrp="1"/>
          </p:cNvSpPr>
          <p:nvPr>
            <p:ph sz="quarter" idx="22"/>
          </p:nvPr>
        </p:nvSpPr>
        <p:spPr>
          <a:xfrm>
            <a:off x="6108950" y="3356992"/>
            <a:ext cx="2532703" cy="1341131"/>
          </a:xfrm>
        </p:spPr>
        <p:txBody>
          <a:bodyPr anchor="ctr">
            <a:normAutofit/>
          </a:bodyPr>
          <a:lstStyle/>
          <a:p>
            <a:r>
              <a:rPr lang="en-US" dirty="0"/>
              <a:t>Nilesh Patil</a:t>
            </a:r>
          </a:p>
          <a:p>
            <a:pPr lvl="1"/>
            <a:r>
              <a:rPr lang="en-US" dirty="0"/>
              <a:t> MS Data Science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1574667" y="1241759"/>
            <a:ext cx="5994666" cy="1491968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New York State</a:t>
            </a:r>
          </a:p>
          <a:p>
            <a:r>
              <a:rPr lang="en-US" sz="3600" dirty="0"/>
              <a:t>Voter Dropout Analysis</a:t>
            </a:r>
          </a:p>
        </p:txBody>
      </p:sp>
    </p:spTree>
    <p:extLst>
      <p:ext uri="{BB962C8B-B14F-4D97-AF65-F5344CB8AC3E}">
        <p14:creationId xmlns:p14="http://schemas.microsoft.com/office/powerpoint/2010/main" val="315263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Purging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5800" y="3609020"/>
            <a:ext cx="7772400" cy="2988332"/>
          </a:xfrm>
        </p:spPr>
        <p:txBody>
          <a:bodyPr>
            <a:normAutofit/>
          </a:bodyPr>
          <a:lstStyle/>
          <a:p>
            <a:pPr marL="630221" lvl="1" indent="-285750">
              <a:buClr>
                <a:schemeClr val="tx1"/>
              </a:buClr>
              <a:buFont typeface="Arial" charset="0"/>
              <a:buChar char="•"/>
            </a:pPr>
            <a:r>
              <a:rPr lang="en-US" sz="2400" dirty="0"/>
              <a:t>10 possible reason for a voter being dropped.</a:t>
            </a:r>
          </a:p>
          <a:p>
            <a:pPr marL="630221" lvl="1" indent="-285750">
              <a:buClr>
                <a:schemeClr val="tx1"/>
              </a:buClr>
              <a:buFont typeface="Arial" charset="0"/>
              <a:buChar char="•"/>
            </a:pPr>
            <a:r>
              <a:rPr lang="en-US" sz="2400" dirty="0"/>
              <a:t>Most reason codes are not seen in the dataset.</a:t>
            </a:r>
          </a:p>
          <a:p>
            <a:pPr marL="858812" lvl="2" indent="-342900">
              <a:buClr>
                <a:schemeClr val="tx1"/>
              </a:buClr>
              <a:buFont typeface="Courier New" charset="0"/>
              <a:buChar char="o"/>
            </a:pPr>
            <a:r>
              <a:rPr lang="en-US" sz="2400" dirty="0"/>
              <a:t>Duplicate, Felon, NCOA, NVRA, and ADJ-INCOMP, and Mail-check</a:t>
            </a:r>
          </a:p>
          <a:p>
            <a:pPr marL="630221" lvl="1" indent="-285750">
              <a:buClr>
                <a:schemeClr val="tx1"/>
              </a:buClr>
              <a:buFont typeface="Arial" charset="0"/>
              <a:buChar char="•"/>
            </a:pPr>
            <a:r>
              <a:rPr lang="en-US" sz="2400" dirty="0"/>
              <a:t>Useful reason codes:</a:t>
            </a:r>
          </a:p>
          <a:p>
            <a:pPr marL="858812" lvl="2" indent="-342900">
              <a:buClr>
                <a:schemeClr val="tx1"/>
              </a:buClr>
              <a:buFont typeface="Courier New" charset="0"/>
              <a:buChar char="o"/>
            </a:pPr>
            <a:r>
              <a:rPr lang="en-US" sz="2400" dirty="0"/>
              <a:t>Moved, Court, Death, Other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0" y="1304764"/>
            <a:ext cx="7848364" cy="19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50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672305"/>
          </a:xfrm>
        </p:spPr>
        <p:txBody>
          <a:bodyPr/>
          <a:lstStyle/>
          <a:p>
            <a:r>
              <a:rPr lang="en-IN" dirty="0"/>
              <a:t>Purged Voters – by age at purge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21" y="1078705"/>
            <a:ext cx="8242684" cy="549512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3143" y="672305"/>
            <a:ext cx="7772400" cy="406400"/>
          </a:xfrm>
        </p:spPr>
        <p:txBody>
          <a:bodyPr/>
          <a:lstStyle/>
          <a:p>
            <a:r>
              <a:rPr lang="en-IN" dirty="0"/>
              <a:t>There are 3 main reasons for removing voters from the active list</a:t>
            </a:r>
          </a:p>
        </p:txBody>
      </p:sp>
    </p:spTree>
    <p:extLst>
      <p:ext uri="{BB962C8B-B14F-4D97-AF65-F5344CB8AC3E}">
        <p14:creationId xmlns:p14="http://schemas.microsoft.com/office/powerpoint/2010/main" val="155720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672305"/>
          </a:xfrm>
        </p:spPr>
        <p:txBody>
          <a:bodyPr/>
          <a:lstStyle/>
          <a:p>
            <a:r>
              <a:rPr lang="en-IN" dirty="0"/>
              <a:t>Purged Voters – by age at purge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3143" y="841635"/>
            <a:ext cx="7772400" cy="406400"/>
          </a:xfrm>
        </p:spPr>
        <p:txBody>
          <a:bodyPr/>
          <a:lstStyle/>
          <a:p>
            <a:r>
              <a:rPr lang="en-IN" dirty="0"/>
              <a:t>There are 3 main reasons for removing voters from the active list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8105"/>
            <a:ext cx="8958120" cy="359459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6815" y="1018516"/>
            <a:ext cx="982770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7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Purging over the years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39" y="1268760"/>
            <a:ext cx="8748464" cy="4763053"/>
          </a:xfrm>
        </p:spPr>
      </p:pic>
    </p:spTree>
    <p:extLst>
      <p:ext uri="{BB962C8B-B14F-4D97-AF65-F5344CB8AC3E}">
        <p14:creationId xmlns:p14="http://schemas.microsoft.com/office/powerpoint/2010/main" val="33631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Purging over the years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032" y="849315"/>
            <a:ext cx="8765935" cy="4820042"/>
          </a:xfrm>
        </p:spPr>
      </p:pic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63588" y="5769260"/>
            <a:ext cx="7772400" cy="6726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Frequent list updates since 2007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biennial trend</a:t>
            </a:r>
          </a:p>
        </p:txBody>
      </p:sp>
    </p:spTree>
    <p:extLst>
      <p:ext uri="{BB962C8B-B14F-4D97-AF65-F5344CB8AC3E}">
        <p14:creationId xmlns:p14="http://schemas.microsoft.com/office/powerpoint/2010/main" val="292444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Purged Voters for each year by gender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7" y="1484784"/>
            <a:ext cx="8716521" cy="3816424"/>
          </a:xfrm>
        </p:spPr>
      </p:pic>
      <p:sp>
        <p:nvSpPr>
          <p:cNvPr id="5" name="Rectangle 4"/>
          <p:cNvSpPr/>
          <p:nvPr/>
        </p:nvSpPr>
        <p:spPr>
          <a:xfrm>
            <a:off x="2790757" y="5626766"/>
            <a:ext cx="4081630" cy="44961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/>
          <a:p>
            <a:pPr marL="285750" indent="-285750" algn="ctr" defTabSz="914355">
              <a:lnSpc>
                <a:spcPct val="86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350" kern="800" spc="-10" dirty="0"/>
          </a:p>
          <a:p>
            <a:pPr marL="285750" indent="-285750" algn="ctr" defTabSz="914355">
              <a:lnSpc>
                <a:spcPct val="86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350" kern="800" spc="-10" dirty="0"/>
              <a:t>~50,000 difference between genders every year</a:t>
            </a:r>
            <a:endParaRPr lang="en-IN" sz="1350" kern="800" spc="-10" dirty="0"/>
          </a:p>
          <a:p>
            <a:pPr marL="285750" indent="-285750" algn="ctr" defTabSz="914355">
              <a:lnSpc>
                <a:spcPct val="86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350" kern="800" spc="-10" dirty="0"/>
              <a:t>Biennial trend</a:t>
            </a:r>
          </a:p>
        </p:txBody>
      </p:sp>
    </p:spTree>
    <p:extLst>
      <p:ext uri="{BB962C8B-B14F-4D97-AF65-F5344CB8AC3E}">
        <p14:creationId xmlns:p14="http://schemas.microsoft.com/office/powerpoint/2010/main" val="3751131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Purging differences by city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87524" y="1097527"/>
            <a:ext cx="5037424" cy="507763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436096" y="1410644"/>
                <a:ext cx="3420380" cy="4394620"/>
              </a:xfrm>
            </p:spPr>
            <p:txBody>
              <a:bodyPr anchor="t">
                <a:noAutofit/>
              </a:bodyPr>
              <a:lstStyle/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We grouped our data by residential city</a:t>
                </a:r>
              </a:p>
              <a:p>
                <a:pPr algn="just">
                  <a:buClr>
                    <a:srgbClr val="FFC000"/>
                  </a:buClr>
                </a:pPr>
                <a:endParaRPr lang="en-IN" sz="1400" dirty="0"/>
              </a:p>
              <a:p>
                <a:pPr marL="0" indent="0" algn="just">
                  <a:buClr>
                    <a:srgbClr val="FFC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smtClean="0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b="0" i="1" baseline="-25000" smtClean="0"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𝑛𝑚𝑎𝑙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IN" sz="2000" dirty="0"/>
              </a:p>
              <a:p>
                <a:pPr marL="0" indent="0" algn="just">
                  <a:buClr>
                    <a:srgbClr val="FFC000"/>
                  </a:buClr>
                  <a:buNone/>
                </a:pPr>
                <a:endParaRPr lang="en-IN" sz="1400" dirty="0"/>
              </a:p>
              <a:p>
                <a:pPr marL="0" indent="0" algn="just">
                  <a:buClr>
                    <a:srgbClr val="FFC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𝑚𝑎𝑙𝑒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𝑛𝑚𝑎𝑙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IN" sz="2000" dirty="0"/>
              </a:p>
              <a:p>
                <a:pPr marL="0" indent="0" algn="just">
                  <a:buClr>
                    <a:srgbClr val="FFC000"/>
                  </a:buClr>
                  <a:buNone/>
                </a:pPr>
                <a:endParaRPr lang="en-IN" sz="1400" dirty="0"/>
              </a:p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Surprisingly, there are cities where the ratio was close to one i.e. all purged voters belong to same gender</a:t>
                </a:r>
              </a:p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This is counterintuitive to the age distribution by gender that we showed in previous plots</a:t>
                </a:r>
              </a:p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We don’t have any additional dataset to explore the reasons behind this (system issues, update issues or process issues)</a:t>
                </a:r>
              </a:p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We’ll provide our sponsor with the list of these voter-ids &amp; cities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36096" y="1410644"/>
                <a:ext cx="3420380" cy="4394620"/>
              </a:xfrm>
              <a:blipFill>
                <a:blip r:embed="rId5"/>
                <a:stretch>
                  <a:fillRect l="-3030" t="-1248" r="-3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87524" y="3405509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µ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64890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4306"/>
          <a:stretch/>
        </p:blipFill>
        <p:spPr>
          <a:xfrm>
            <a:off x="287524" y="1376323"/>
            <a:ext cx="5004000" cy="506047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Purging differences by 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436096" y="1410644"/>
                <a:ext cx="3420380" cy="4394620"/>
              </a:xfrm>
            </p:spPr>
            <p:txBody>
              <a:bodyPr anchor="t">
                <a:noAutofit/>
              </a:bodyPr>
              <a:lstStyle/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We grouped our data by residential city</a:t>
                </a:r>
              </a:p>
              <a:p>
                <a:pPr algn="just">
                  <a:buClr>
                    <a:srgbClr val="FFC000"/>
                  </a:buClr>
                </a:pPr>
                <a:endParaRPr lang="en-IN" sz="1400" dirty="0"/>
              </a:p>
              <a:p>
                <a:pPr marL="0" indent="0" algn="just">
                  <a:buClr>
                    <a:srgbClr val="FFC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smtClean="0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b="0" i="1" baseline="-25000" smtClean="0"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𝑛𝑚𝑎𝑙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IN" sz="2000" dirty="0"/>
              </a:p>
              <a:p>
                <a:pPr marL="0" indent="0" algn="just">
                  <a:buClr>
                    <a:srgbClr val="FFC000"/>
                  </a:buClr>
                  <a:buNone/>
                </a:pPr>
                <a:endParaRPr lang="en-IN" sz="1400" dirty="0"/>
              </a:p>
              <a:p>
                <a:pPr marL="0" indent="0" algn="just">
                  <a:buClr>
                    <a:srgbClr val="FFC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𝑛𝑚𝑎𝑙</m:t>
                              </m:r>
                              <m:r>
                                <a:rPr lang="en-IN" sz="2000" i="1" baseline="-25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IN" sz="2000" dirty="0"/>
              </a:p>
              <a:p>
                <a:pPr marL="0" indent="0" algn="just">
                  <a:buClr>
                    <a:srgbClr val="FFC000"/>
                  </a:buClr>
                  <a:buNone/>
                </a:pPr>
                <a:endParaRPr lang="en-IN" sz="1400" dirty="0"/>
              </a:p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Surprisingly, there are cities where the ratio was close to one i.e. all purged voters belong to same gender</a:t>
                </a:r>
              </a:p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This is counterintuitive to the age distribution by gender that we showed in previous plots</a:t>
                </a:r>
              </a:p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We don’t have any additional dataset to explore the reasons behind this (system issues, update issues or process issues)</a:t>
                </a:r>
              </a:p>
              <a:p>
                <a:pPr algn="just">
                  <a:buClr>
                    <a:srgbClr val="FFC000"/>
                  </a:buClr>
                </a:pPr>
                <a:r>
                  <a:rPr lang="en-IN" sz="1400" dirty="0"/>
                  <a:t>We’ll provide our sponsor with the list of these voter-ids &amp; cities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36096" y="1410644"/>
                <a:ext cx="3420380" cy="4394620"/>
              </a:xfrm>
              <a:blipFill>
                <a:blip r:embed="rId4"/>
                <a:stretch>
                  <a:fillRect l="-3030" t="-1248" r="-3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87524" y="3405509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µ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62633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772"/>
            <a:ext cx="7772400" cy="817561"/>
          </a:xfrm>
        </p:spPr>
        <p:txBody>
          <a:bodyPr/>
          <a:lstStyle/>
          <a:p>
            <a:r>
              <a:rPr lang="en-IN" dirty="0"/>
              <a:t>Purged Voters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252" y="1085341"/>
            <a:ext cx="8123496" cy="5189435"/>
          </a:xfrm>
        </p:spPr>
      </p:pic>
      <p:sp>
        <p:nvSpPr>
          <p:cNvPr id="8" name="TextBox 7"/>
          <p:cNvSpPr txBox="1"/>
          <p:nvPr/>
        </p:nvSpPr>
        <p:spPr>
          <a:xfrm>
            <a:off x="2577415" y="736505"/>
            <a:ext cx="5204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Years since last vote vs age at purge</a:t>
            </a:r>
          </a:p>
        </p:txBody>
      </p:sp>
    </p:spTree>
    <p:extLst>
      <p:ext uri="{BB962C8B-B14F-4D97-AF65-F5344CB8AC3E}">
        <p14:creationId xmlns:p14="http://schemas.microsoft.com/office/powerpoint/2010/main" val="186451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772"/>
            <a:ext cx="7772400" cy="817561"/>
          </a:xfrm>
        </p:spPr>
        <p:txBody>
          <a:bodyPr/>
          <a:lstStyle/>
          <a:p>
            <a:r>
              <a:rPr lang="en-IN" dirty="0"/>
              <a:t>Current Voters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7684" y="800708"/>
            <a:ext cx="5688632" cy="5741303"/>
          </a:xfrm>
        </p:spPr>
      </p:pic>
    </p:spTree>
    <p:extLst>
      <p:ext uri="{BB962C8B-B14F-4D97-AF65-F5344CB8AC3E}">
        <p14:creationId xmlns:p14="http://schemas.microsoft.com/office/powerpoint/2010/main" val="81797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Oval 3"/>
          <p:cNvSpPr/>
          <p:nvPr/>
        </p:nvSpPr>
        <p:spPr>
          <a:xfrm>
            <a:off x="207403" y="2366429"/>
            <a:ext cx="2159072" cy="2090195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Arc 4"/>
          <p:cNvSpPr/>
          <p:nvPr/>
        </p:nvSpPr>
        <p:spPr>
          <a:xfrm>
            <a:off x="208462" y="2367539"/>
            <a:ext cx="2156817" cy="2088011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Oval 5"/>
          <p:cNvSpPr/>
          <p:nvPr/>
        </p:nvSpPr>
        <p:spPr>
          <a:xfrm>
            <a:off x="1827585" y="2366431"/>
            <a:ext cx="2159072" cy="2090195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Arc 6"/>
          <p:cNvSpPr/>
          <p:nvPr/>
        </p:nvSpPr>
        <p:spPr>
          <a:xfrm rot="10800000">
            <a:off x="1828640" y="2367541"/>
            <a:ext cx="2156817" cy="2088011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3447067" y="2366431"/>
            <a:ext cx="2159072" cy="2090195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Arc 8"/>
          <p:cNvSpPr/>
          <p:nvPr/>
        </p:nvSpPr>
        <p:spPr>
          <a:xfrm>
            <a:off x="3448124" y="2367541"/>
            <a:ext cx="2156817" cy="2088011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>
          <a:xfrm>
            <a:off x="5067247" y="2366431"/>
            <a:ext cx="2159072" cy="2090195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Arc 10"/>
          <p:cNvSpPr/>
          <p:nvPr/>
        </p:nvSpPr>
        <p:spPr>
          <a:xfrm rot="10800000">
            <a:off x="5068304" y="2367541"/>
            <a:ext cx="2156817" cy="2088011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Rectangle 24"/>
          <p:cNvSpPr/>
          <p:nvPr/>
        </p:nvSpPr>
        <p:spPr>
          <a:xfrm>
            <a:off x="654836" y="4709735"/>
            <a:ext cx="117082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Problem Statement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8462" y="4645442"/>
            <a:ext cx="5982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01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80816" y="4761868"/>
            <a:ext cx="117082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Data Description &amp; Methodology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34441" y="4645444"/>
            <a:ext cx="5982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02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306794" y="4760507"/>
            <a:ext cx="117082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Data Processing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60419" y="4645444"/>
            <a:ext cx="5982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03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32771" y="4760507"/>
            <a:ext cx="117082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Results &amp; Visualization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686398" y="4645444"/>
            <a:ext cx="5982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04</a:t>
            </a:r>
          </a:p>
        </p:txBody>
      </p:sp>
      <p:sp>
        <p:nvSpPr>
          <p:cNvPr id="39" name="Freeform 17"/>
          <p:cNvSpPr>
            <a:spLocks noEditPoints="1"/>
          </p:cNvSpPr>
          <p:nvPr/>
        </p:nvSpPr>
        <p:spPr bwMode="auto">
          <a:xfrm>
            <a:off x="1092266" y="3149927"/>
            <a:ext cx="467747" cy="452825"/>
          </a:xfrm>
          <a:custGeom>
            <a:avLst/>
            <a:gdLst>
              <a:gd name="T0" fmla="*/ 407 w 413"/>
              <a:gd name="T1" fmla="*/ 364 h 480"/>
              <a:gd name="T2" fmla="*/ 394 w 413"/>
              <a:gd name="T3" fmla="*/ 296 h 480"/>
              <a:gd name="T4" fmla="*/ 353 w 413"/>
              <a:gd name="T5" fmla="*/ 233 h 480"/>
              <a:gd name="T6" fmla="*/ 344 w 413"/>
              <a:gd name="T7" fmla="*/ 29 h 480"/>
              <a:gd name="T8" fmla="*/ 28 w 413"/>
              <a:gd name="T9" fmla="*/ 0 h 480"/>
              <a:gd name="T10" fmla="*/ 0 w 413"/>
              <a:gd name="T11" fmla="*/ 441 h 480"/>
              <a:gd name="T12" fmla="*/ 294 w 413"/>
              <a:gd name="T13" fmla="*/ 469 h 480"/>
              <a:gd name="T14" fmla="*/ 303 w 413"/>
              <a:gd name="T15" fmla="*/ 480 h 480"/>
              <a:gd name="T16" fmla="*/ 307 w 413"/>
              <a:gd name="T17" fmla="*/ 474 h 480"/>
              <a:gd name="T18" fmla="*/ 196 w 413"/>
              <a:gd name="T19" fmla="*/ 367 h 480"/>
              <a:gd name="T20" fmla="*/ 174 w 413"/>
              <a:gd name="T21" fmla="*/ 331 h 480"/>
              <a:gd name="T22" fmla="*/ 195 w 413"/>
              <a:gd name="T23" fmla="*/ 334 h 480"/>
              <a:gd name="T24" fmla="*/ 239 w 413"/>
              <a:gd name="T25" fmla="*/ 363 h 480"/>
              <a:gd name="T26" fmla="*/ 247 w 413"/>
              <a:gd name="T27" fmla="*/ 339 h 480"/>
              <a:gd name="T28" fmla="*/ 195 w 413"/>
              <a:gd name="T29" fmla="*/ 189 h 480"/>
              <a:gd name="T30" fmla="*/ 217 w 413"/>
              <a:gd name="T31" fmla="*/ 201 h 480"/>
              <a:gd name="T32" fmla="*/ 251 w 413"/>
              <a:gd name="T33" fmla="*/ 274 h 480"/>
              <a:gd name="T34" fmla="*/ 260 w 413"/>
              <a:gd name="T35" fmla="*/ 271 h 480"/>
              <a:gd name="T36" fmla="*/ 292 w 413"/>
              <a:gd name="T37" fmla="*/ 259 h 480"/>
              <a:gd name="T38" fmla="*/ 315 w 413"/>
              <a:gd name="T39" fmla="*/ 246 h 480"/>
              <a:gd name="T40" fmla="*/ 335 w 413"/>
              <a:gd name="T41" fmla="*/ 252 h 480"/>
              <a:gd name="T42" fmla="*/ 353 w 413"/>
              <a:gd name="T43" fmla="*/ 243 h 480"/>
              <a:gd name="T44" fmla="*/ 385 w 413"/>
              <a:gd name="T45" fmla="*/ 298 h 480"/>
              <a:gd name="T46" fmla="*/ 398 w 413"/>
              <a:gd name="T47" fmla="*/ 363 h 480"/>
              <a:gd name="T48" fmla="*/ 410 w 413"/>
              <a:gd name="T49" fmla="*/ 419 h 480"/>
              <a:gd name="T50" fmla="*/ 302 w 413"/>
              <a:gd name="T51" fmla="*/ 240 h 480"/>
              <a:gd name="T52" fmla="*/ 260 w 413"/>
              <a:gd name="T53" fmla="*/ 254 h 480"/>
              <a:gd name="T54" fmla="*/ 226 w 413"/>
              <a:gd name="T55" fmla="*/ 198 h 480"/>
              <a:gd name="T56" fmla="*/ 191 w 413"/>
              <a:gd name="T57" fmla="*/ 180 h 480"/>
              <a:gd name="T58" fmla="*/ 238 w 413"/>
              <a:gd name="T59" fmla="*/ 342 h 480"/>
              <a:gd name="T60" fmla="*/ 201 w 413"/>
              <a:gd name="T61" fmla="*/ 326 h 480"/>
              <a:gd name="T62" fmla="*/ 166 w 413"/>
              <a:gd name="T63" fmla="*/ 325 h 480"/>
              <a:gd name="T64" fmla="*/ 190 w 413"/>
              <a:gd name="T65" fmla="*/ 374 h 480"/>
              <a:gd name="T66" fmla="*/ 42 w 413"/>
              <a:gd name="T67" fmla="*/ 378 h 480"/>
              <a:gd name="T68" fmla="*/ 302 w 413"/>
              <a:gd name="T69" fmla="*/ 45 h 480"/>
              <a:gd name="T70" fmla="*/ 335 w 413"/>
              <a:gd name="T71" fmla="*/ 240 h 480"/>
              <a:gd name="T72" fmla="*/ 314 w 413"/>
              <a:gd name="T73" fmla="*/ 237 h 480"/>
              <a:gd name="T74" fmla="*/ 312 w 413"/>
              <a:gd name="T75" fmla="*/ 41 h 480"/>
              <a:gd name="T76" fmla="*/ 37 w 413"/>
              <a:gd name="T77" fmla="*/ 36 h 480"/>
              <a:gd name="T78" fmla="*/ 32 w 413"/>
              <a:gd name="T79" fmla="*/ 383 h 480"/>
              <a:gd name="T80" fmla="*/ 206 w 413"/>
              <a:gd name="T81" fmla="*/ 388 h 480"/>
              <a:gd name="T82" fmla="*/ 288 w 413"/>
              <a:gd name="T83" fmla="*/ 459 h 480"/>
              <a:gd name="T84" fmla="*/ 9 w 413"/>
              <a:gd name="T85" fmla="*/ 441 h 480"/>
              <a:gd name="T86" fmla="*/ 28 w 413"/>
              <a:gd name="T87" fmla="*/ 10 h 480"/>
              <a:gd name="T88" fmla="*/ 335 w 413"/>
              <a:gd name="T89" fmla="*/ 29 h 480"/>
              <a:gd name="T90" fmla="*/ 172 w 413"/>
              <a:gd name="T91" fmla="*/ 449 h 480"/>
              <a:gd name="T92" fmla="*/ 172 w 413"/>
              <a:gd name="T93" fmla="*/ 399 h 480"/>
              <a:gd name="T94" fmla="*/ 172 w 413"/>
              <a:gd name="T95" fmla="*/ 449 h 480"/>
              <a:gd name="T96" fmla="*/ 189 w 413"/>
              <a:gd name="T97" fmla="*/ 423 h 480"/>
              <a:gd name="T98" fmla="*/ 157 w 413"/>
              <a:gd name="T99" fmla="*/ 423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480">
                <a:moveTo>
                  <a:pt x="412" y="412"/>
                </a:moveTo>
                <a:cubicBezTo>
                  <a:pt x="405" y="398"/>
                  <a:pt x="406" y="380"/>
                  <a:pt x="407" y="364"/>
                </a:cubicBezTo>
                <a:cubicBezTo>
                  <a:pt x="408" y="351"/>
                  <a:pt x="409" y="341"/>
                  <a:pt x="405" y="333"/>
                </a:cubicBezTo>
                <a:cubicBezTo>
                  <a:pt x="402" y="327"/>
                  <a:pt x="398" y="311"/>
                  <a:pt x="394" y="296"/>
                </a:cubicBezTo>
                <a:cubicBezTo>
                  <a:pt x="390" y="279"/>
                  <a:pt x="386" y="263"/>
                  <a:pt x="382" y="255"/>
                </a:cubicBezTo>
                <a:cubicBezTo>
                  <a:pt x="375" y="241"/>
                  <a:pt x="365" y="233"/>
                  <a:pt x="353" y="233"/>
                </a:cubicBezTo>
                <a:cubicBezTo>
                  <a:pt x="350" y="233"/>
                  <a:pt x="347" y="234"/>
                  <a:pt x="344" y="234"/>
                </a:cubicBezTo>
                <a:cubicBezTo>
                  <a:pt x="344" y="29"/>
                  <a:pt x="344" y="29"/>
                  <a:pt x="344" y="29"/>
                </a:cubicBezTo>
                <a:cubicBezTo>
                  <a:pt x="344" y="12"/>
                  <a:pt x="330" y="0"/>
                  <a:pt x="31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4" y="0"/>
                  <a:pt x="0" y="12"/>
                  <a:pt x="0" y="29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57"/>
                  <a:pt x="14" y="469"/>
                  <a:pt x="28" y="469"/>
                </a:cubicBezTo>
                <a:cubicBezTo>
                  <a:pt x="294" y="469"/>
                  <a:pt x="294" y="469"/>
                  <a:pt x="294" y="469"/>
                </a:cubicBezTo>
                <a:cubicBezTo>
                  <a:pt x="295" y="472"/>
                  <a:pt x="297" y="475"/>
                  <a:pt x="298" y="478"/>
                </a:cubicBezTo>
                <a:cubicBezTo>
                  <a:pt x="299" y="479"/>
                  <a:pt x="301" y="480"/>
                  <a:pt x="303" y="480"/>
                </a:cubicBezTo>
                <a:cubicBezTo>
                  <a:pt x="303" y="480"/>
                  <a:pt x="304" y="480"/>
                  <a:pt x="305" y="480"/>
                </a:cubicBezTo>
                <a:cubicBezTo>
                  <a:pt x="307" y="479"/>
                  <a:pt x="308" y="476"/>
                  <a:pt x="307" y="474"/>
                </a:cubicBezTo>
                <a:cubicBezTo>
                  <a:pt x="294" y="446"/>
                  <a:pt x="273" y="422"/>
                  <a:pt x="259" y="416"/>
                </a:cubicBezTo>
                <a:cubicBezTo>
                  <a:pt x="251" y="414"/>
                  <a:pt x="217" y="385"/>
                  <a:pt x="196" y="367"/>
                </a:cubicBezTo>
                <a:cubicBezTo>
                  <a:pt x="187" y="359"/>
                  <a:pt x="179" y="352"/>
                  <a:pt x="175" y="349"/>
                </a:cubicBezTo>
                <a:cubicBezTo>
                  <a:pt x="168" y="344"/>
                  <a:pt x="170" y="335"/>
                  <a:pt x="174" y="331"/>
                </a:cubicBezTo>
                <a:cubicBezTo>
                  <a:pt x="175" y="329"/>
                  <a:pt x="181" y="323"/>
                  <a:pt x="188" y="328"/>
                </a:cubicBezTo>
                <a:cubicBezTo>
                  <a:pt x="190" y="329"/>
                  <a:pt x="192" y="331"/>
                  <a:pt x="195" y="334"/>
                </a:cubicBezTo>
                <a:cubicBezTo>
                  <a:pt x="206" y="342"/>
                  <a:pt x="222" y="354"/>
                  <a:pt x="231" y="361"/>
                </a:cubicBezTo>
                <a:cubicBezTo>
                  <a:pt x="234" y="364"/>
                  <a:pt x="238" y="364"/>
                  <a:pt x="239" y="363"/>
                </a:cubicBezTo>
                <a:cubicBezTo>
                  <a:pt x="245" y="361"/>
                  <a:pt x="247" y="350"/>
                  <a:pt x="247" y="341"/>
                </a:cubicBezTo>
                <a:cubicBezTo>
                  <a:pt x="247" y="340"/>
                  <a:pt x="247" y="339"/>
                  <a:pt x="247" y="339"/>
                </a:cubicBezTo>
                <a:cubicBezTo>
                  <a:pt x="188" y="215"/>
                  <a:pt x="188" y="215"/>
                  <a:pt x="188" y="215"/>
                </a:cubicBezTo>
                <a:cubicBezTo>
                  <a:pt x="183" y="205"/>
                  <a:pt x="186" y="193"/>
                  <a:pt x="195" y="189"/>
                </a:cubicBezTo>
                <a:cubicBezTo>
                  <a:pt x="199" y="187"/>
                  <a:pt x="203" y="187"/>
                  <a:pt x="208" y="189"/>
                </a:cubicBezTo>
                <a:cubicBezTo>
                  <a:pt x="212" y="191"/>
                  <a:pt x="215" y="195"/>
                  <a:pt x="217" y="201"/>
                </a:cubicBezTo>
                <a:cubicBezTo>
                  <a:pt x="217" y="201"/>
                  <a:pt x="217" y="201"/>
                  <a:pt x="217" y="202"/>
                </a:cubicBezTo>
                <a:cubicBezTo>
                  <a:pt x="251" y="274"/>
                  <a:pt x="251" y="274"/>
                  <a:pt x="251" y="274"/>
                </a:cubicBezTo>
                <a:cubicBezTo>
                  <a:pt x="252" y="276"/>
                  <a:pt x="255" y="277"/>
                  <a:pt x="257" y="276"/>
                </a:cubicBezTo>
                <a:cubicBezTo>
                  <a:pt x="259" y="276"/>
                  <a:pt x="260" y="274"/>
                  <a:pt x="260" y="271"/>
                </a:cubicBezTo>
                <a:cubicBezTo>
                  <a:pt x="260" y="267"/>
                  <a:pt x="261" y="264"/>
                  <a:pt x="265" y="261"/>
                </a:cubicBezTo>
                <a:cubicBezTo>
                  <a:pt x="272" y="257"/>
                  <a:pt x="284" y="256"/>
                  <a:pt x="292" y="259"/>
                </a:cubicBezTo>
                <a:cubicBezTo>
                  <a:pt x="294" y="260"/>
                  <a:pt x="297" y="259"/>
                  <a:pt x="298" y="257"/>
                </a:cubicBezTo>
                <a:cubicBezTo>
                  <a:pt x="301" y="250"/>
                  <a:pt x="309" y="247"/>
                  <a:pt x="315" y="246"/>
                </a:cubicBezTo>
                <a:cubicBezTo>
                  <a:pt x="322" y="245"/>
                  <a:pt x="328" y="247"/>
                  <a:pt x="331" y="251"/>
                </a:cubicBezTo>
                <a:cubicBezTo>
                  <a:pt x="332" y="252"/>
                  <a:pt x="334" y="253"/>
                  <a:pt x="335" y="252"/>
                </a:cubicBezTo>
                <a:cubicBezTo>
                  <a:pt x="337" y="252"/>
                  <a:pt x="338" y="251"/>
                  <a:pt x="339" y="250"/>
                </a:cubicBezTo>
                <a:cubicBezTo>
                  <a:pt x="341" y="245"/>
                  <a:pt x="347" y="242"/>
                  <a:pt x="353" y="243"/>
                </a:cubicBezTo>
                <a:cubicBezTo>
                  <a:pt x="358" y="243"/>
                  <a:pt x="367" y="245"/>
                  <a:pt x="373" y="259"/>
                </a:cubicBezTo>
                <a:cubicBezTo>
                  <a:pt x="377" y="266"/>
                  <a:pt x="381" y="283"/>
                  <a:pt x="385" y="298"/>
                </a:cubicBezTo>
                <a:cubicBezTo>
                  <a:pt x="389" y="315"/>
                  <a:pt x="393" y="330"/>
                  <a:pt x="397" y="337"/>
                </a:cubicBezTo>
                <a:cubicBezTo>
                  <a:pt x="399" y="342"/>
                  <a:pt x="398" y="353"/>
                  <a:pt x="398" y="363"/>
                </a:cubicBezTo>
                <a:cubicBezTo>
                  <a:pt x="397" y="379"/>
                  <a:pt x="396" y="399"/>
                  <a:pt x="404" y="416"/>
                </a:cubicBezTo>
                <a:cubicBezTo>
                  <a:pt x="405" y="419"/>
                  <a:pt x="408" y="420"/>
                  <a:pt x="410" y="419"/>
                </a:cubicBezTo>
                <a:cubicBezTo>
                  <a:pt x="412" y="417"/>
                  <a:pt x="413" y="415"/>
                  <a:pt x="412" y="412"/>
                </a:cubicBezTo>
                <a:close/>
                <a:moveTo>
                  <a:pt x="302" y="240"/>
                </a:moveTo>
                <a:cubicBezTo>
                  <a:pt x="298" y="243"/>
                  <a:pt x="294" y="246"/>
                  <a:pt x="292" y="249"/>
                </a:cubicBezTo>
                <a:cubicBezTo>
                  <a:pt x="281" y="246"/>
                  <a:pt x="268" y="248"/>
                  <a:pt x="260" y="254"/>
                </a:cubicBezTo>
                <a:cubicBezTo>
                  <a:pt x="258" y="255"/>
                  <a:pt x="256" y="257"/>
                  <a:pt x="254" y="259"/>
                </a:cubicBezTo>
                <a:cubicBezTo>
                  <a:pt x="226" y="198"/>
                  <a:pt x="226" y="198"/>
                  <a:pt x="226" y="198"/>
                </a:cubicBezTo>
                <a:cubicBezTo>
                  <a:pt x="224" y="190"/>
                  <a:pt x="218" y="184"/>
                  <a:pt x="212" y="181"/>
                </a:cubicBezTo>
                <a:cubicBezTo>
                  <a:pt x="205" y="177"/>
                  <a:pt x="197" y="177"/>
                  <a:pt x="191" y="180"/>
                </a:cubicBezTo>
                <a:cubicBezTo>
                  <a:pt x="178" y="187"/>
                  <a:pt x="173" y="204"/>
                  <a:pt x="180" y="219"/>
                </a:cubicBezTo>
                <a:cubicBezTo>
                  <a:pt x="238" y="342"/>
                  <a:pt x="238" y="342"/>
                  <a:pt x="238" y="342"/>
                </a:cubicBezTo>
                <a:cubicBezTo>
                  <a:pt x="237" y="346"/>
                  <a:pt x="237" y="351"/>
                  <a:pt x="236" y="353"/>
                </a:cubicBezTo>
                <a:cubicBezTo>
                  <a:pt x="227" y="345"/>
                  <a:pt x="212" y="334"/>
                  <a:pt x="201" y="326"/>
                </a:cubicBezTo>
                <a:cubicBezTo>
                  <a:pt x="198" y="324"/>
                  <a:pt x="195" y="322"/>
                  <a:pt x="193" y="320"/>
                </a:cubicBezTo>
                <a:cubicBezTo>
                  <a:pt x="184" y="314"/>
                  <a:pt x="173" y="316"/>
                  <a:pt x="166" y="325"/>
                </a:cubicBezTo>
                <a:cubicBezTo>
                  <a:pt x="160" y="334"/>
                  <a:pt x="158" y="348"/>
                  <a:pt x="169" y="357"/>
                </a:cubicBezTo>
                <a:cubicBezTo>
                  <a:pt x="173" y="360"/>
                  <a:pt x="181" y="366"/>
                  <a:pt x="190" y="374"/>
                </a:cubicBezTo>
                <a:cubicBezTo>
                  <a:pt x="192" y="376"/>
                  <a:pt x="193" y="377"/>
                  <a:pt x="195" y="378"/>
                </a:cubicBezTo>
                <a:cubicBezTo>
                  <a:pt x="42" y="378"/>
                  <a:pt x="42" y="378"/>
                  <a:pt x="42" y="378"/>
                </a:cubicBezTo>
                <a:cubicBezTo>
                  <a:pt x="42" y="45"/>
                  <a:pt x="42" y="45"/>
                  <a:pt x="42" y="45"/>
                </a:cubicBezTo>
                <a:cubicBezTo>
                  <a:pt x="302" y="45"/>
                  <a:pt x="302" y="45"/>
                  <a:pt x="302" y="45"/>
                </a:cubicBezTo>
                <a:lnTo>
                  <a:pt x="302" y="240"/>
                </a:lnTo>
                <a:close/>
                <a:moveTo>
                  <a:pt x="335" y="240"/>
                </a:moveTo>
                <a:cubicBezTo>
                  <a:pt x="335" y="240"/>
                  <a:pt x="334" y="241"/>
                  <a:pt x="334" y="241"/>
                </a:cubicBezTo>
                <a:cubicBezTo>
                  <a:pt x="329" y="237"/>
                  <a:pt x="322" y="236"/>
                  <a:pt x="314" y="237"/>
                </a:cubicBezTo>
                <a:cubicBezTo>
                  <a:pt x="313" y="237"/>
                  <a:pt x="313" y="237"/>
                  <a:pt x="312" y="237"/>
                </a:cubicBezTo>
                <a:cubicBezTo>
                  <a:pt x="312" y="41"/>
                  <a:pt x="312" y="41"/>
                  <a:pt x="312" y="41"/>
                </a:cubicBezTo>
                <a:cubicBezTo>
                  <a:pt x="312" y="38"/>
                  <a:pt x="309" y="36"/>
                  <a:pt x="307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4" y="36"/>
                  <a:pt x="32" y="38"/>
                  <a:pt x="32" y="41"/>
                </a:cubicBezTo>
                <a:cubicBezTo>
                  <a:pt x="32" y="383"/>
                  <a:pt x="32" y="383"/>
                  <a:pt x="32" y="383"/>
                </a:cubicBezTo>
                <a:cubicBezTo>
                  <a:pt x="32" y="386"/>
                  <a:pt x="34" y="388"/>
                  <a:pt x="37" y="388"/>
                </a:cubicBezTo>
                <a:cubicBezTo>
                  <a:pt x="206" y="388"/>
                  <a:pt x="206" y="388"/>
                  <a:pt x="206" y="388"/>
                </a:cubicBezTo>
                <a:cubicBezTo>
                  <a:pt x="229" y="408"/>
                  <a:pt x="248" y="423"/>
                  <a:pt x="255" y="425"/>
                </a:cubicBezTo>
                <a:cubicBezTo>
                  <a:pt x="263" y="428"/>
                  <a:pt x="277" y="441"/>
                  <a:pt x="288" y="459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19" y="459"/>
                  <a:pt x="9" y="452"/>
                  <a:pt x="9" y="441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7"/>
                  <a:pt x="19" y="10"/>
                  <a:pt x="28" y="10"/>
                </a:cubicBezTo>
                <a:cubicBezTo>
                  <a:pt x="316" y="10"/>
                  <a:pt x="316" y="10"/>
                  <a:pt x="316" y="10"/>
                </a:cubicBezTo>
                <a:cubicBezTo>
                  <a:pt x="325" y="10"/>
                  <a:pt x="335" y="17"/>
                  <a:pt x="335" y="29"/>
                </a:cubicBezTo>
                <a:lnTo>
                  <a:pt x="335" y="240"/>
                </a:lnTo>
                <a:close/>
                <a:moveTo>
                  <a:pt x="172" y="449"/>
                </a:moveTo>
                <a:cubicBezTo>
                  <a:pt x="186" y="449"/>
                  <a:pt x="198" y="438"/>
                  <a:pt x="198" y="423"/>
                </a:cubicBezTo>
                <a:cubicBezTo>
                  <a:pt x="198" y="410"/>
                  <a:pt x="186" y="399"/>
                  <a:pt x="172" y="399"/>
                </a:cubicBezTo>
                <a:cubicBezTo>
                  <a:pt x="157" y="399"/>
                  <a:pt x="148" y="411"/>
                  <a:pt x="148" y="423"/>
                </a:cubicBezTo>
                <a:cubicBezTo>
                  <a:pt x="148" y="438"/>
                  <a:pt x="158" y="449"/>
                  <a:pt x="172" y="449"/>
                </a:cubicBezTo>
                <a:close/>
                <a:moveTo>
                  <a:pt x="172" y="408"/>
                </a:moveTo>
                <a:cubicBezTo>
                  <a:pt x="181" y="408"/>
                  <a:pt x="189" y="416"/>
                  <a:pt x="189" y="423"/>
                </a:cubicBezTo>
                <a:cubicBezTo>
                  <a:pt x="189" y="432"/>
                  <a:pt x="181" y="440"/>
                  <a:pt x="172" y="440"/>
                </a:cubicBezTo>
                <a:cubicBezTo>
                  <a:pt x="162" y="440"/>
                  <a:pt x="157" y="431"/>
                  <a:pt x="157" y="423"/>
                </a:cubicBezTo>
                <a:cubicBezTo>
                  <a:pt x="157" y="416"/>
                  <a:pt x="163" y="408"/>
                  <a:pt x="172" y="4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5" name="Group 14"/>
          <p:cNvGrpSpPr/>
          <p:nvPr/>
        </p:nvGrpSpPr>
        <p:grpSpPr>
          <a:xfrm>
            <a:off x="5729589" y="3014142"/>
            <a:ext cx="747500" cy="723653"/>
            <a:chOff x="7704855" y="2593923"/>
            <a:chExt cx="747904" cy="747904"/>
          </a:xfrm>
        </p:grpSpPr>
        <p:sp>
          <p:nvSpPr>
            <p:cNvPr id="14" name="Oval 19"/>
            <p:cNvSpPr>
              <a:spLocks noChangeArrowheads="1"/>
            </p:cNvSpPr>
            <p:nvPr/>
          </p:nvSpPr>
          <p:spPr bwMode="auto">
            <a:xfrm>
              <a:off x="7704855" y="2593923"/>
              <a:ext cx="747904" cy="7479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149"/>
            <p:cNvSpPr>
              <a:spLocks noEditPoints="1"/>
            </p:cNvSpPr>
            <p:nvPr/>
          </p:nvSpPr>
          <p:spPr bwMode="auto">
            <a:xfrm>
              <a:off x="7903127" y="2772837"/>
              <a:ext cx="348937" cy="425406"/>
            </a:xfrm>
            <a:custGeom>
              <a:avLst/>
              <a:gdLst>
                <a:gd name="T0" fmla="*/ 463 w 467"/>
                <a:gd name="T1" fmla="*/ 291 h 569"/>
                <a:gd name="T2" fmla="*/ 452 w 467"/>
                <a:gd name="T3" fmla="*/ 291 h 569"/>
                <a:gd name="T4" fmla="*/ 359 w 467"/>
                <a:gd name="T5" fmla="*/ 291 h 569"/>
                <a:gd name="T6" fmla="*/ 348 w 467"/>
                <a:gd name="T7" fmla="*/ 291 h 569"/>
                <a:gd name="T8" fmla="*/ 394 w 467"/>
                <a:gd name="T9" fmla="*/ 233 h 569"/>
                <a:gd name="T10" fmla="*/ 348 w 467"/>
                <a:gd name="T11" fmla="*/ 176 h 569"/>
                <a:gd name="T12" fmla="*/ 406 w 467"/>
                <a:gd name="T13" fmla="*/ 222 h 569"/>
                <a:gd name="T14" fmla="*/ 463 w 467"/>
                <a:gd name="T15" fmla="*/ 176 h 569"/>
                <a:gd name="T16" fmla="*/ 417 w 467"/>
                <a:gd name="T17" fmla="*/ 233 h 569"/>
                <a:gd name="T18" fmla="*/ 340 w 467"/>
                <a:gd name="T19" fmla="*/ 3 h 569"/>
                <a:gd name="T20" fmla="*/ 282 w 467"/>
                <a:gd name="T21" fmla="*/ 50 h 569"/>
                <a:gd name="T22" fmla="*/ 224 w 467"/>
                <a:gd name="T23" fmla="*/ 3 h 569"/>
                <a:gd name="T24" fmla="*/ 271 w 467"/>
                <a:gd name="T25" fmla="*/ 61 h 569"/>
                <a:gd name="T26" fmla="*/ 224 w 467"/>
                <a:gd name="T27" fmla="*/ 119 h 569"/>
                <a:gd name="T28" fmla="*/ 236 w 467"/>
                <a:gd name="T29" fmla="*/ 119 h 569"/>
                <a:gd name="T30" fmla="*/ 328 w 467"/>
                <a:gd name="T31" fmla="*/ 119 h 569"/>
                <a:gd name="T32" fmla="*/ 340 w 467"/>
                <a:gd name="T33" fmla="*/ 119 h 569"/>
                <a:gd name="T34" fmla="*/ 293 w 467"/>
                <a:gd name="T35" fmla="*/ 61 h 569"/>
                <a:gd name="T36" fmla="*/ 340 w 467"/>
                <a:gd name="T37" fmla="*/ 3 h 569"/>
                <a:gd name="T38" fmla="*/ 108 w 467"/>
                <a:gd name="T39" fmla="*/ 348 h 569"/>
                <a:gd name="T40" fmla="*/ 15 w 467"/>
                <a:gd name="T41" fmla="*/ 348 h 569"/>
                <a:gd name="T42" fmla="*/ 3 w 467"/>
                <a:gd name="T43" fmla="*/ 359 h 569"/>
                <a:gd name="T44" fmla="*/ 3 w 467"/>
                <a:gd name="T45" fmla="*/ 452 h 569"/>
                <a:gd name="T46" fmla="*/ 9 w 467"/>
                <a:gd name="T47" fmla="*/ 466 h 569"/>
                <a:gd name="T48" fmla="*/ 61 w 467"/>
                <a:gd name="T49" fmla="*/ 417 h 569"/>
                <a:gd name="T50" fmla="*/ 113 w 467"/>
                <a:gd name="T51" fmla="*/ 466 h 569"/>
                <a:gd name="T52" fmla="*/ 119 w 467"/>
                <a:gd name="T53" fmla="*/ 452 h 569"/>
                <a:gd name="T54" fmla="*/ 119 w 467"/>
                <a:gd name="T55" fmla="*/ 359 h 569"/>
                <a:gd name="T56" fmla="*/ 332 w 467"/>
                <a:gd name="T57" fmla="*/ 509 h 569"/>
                <a:gd name="T58" fmla="*/ 212 w 467"/>
                <a:gd name="T59" fmla="*/ 509 h 569"/>
                <a:gd name="T60" fmla="*/ 264 w 467"/>
                <a:gd name="T61" fmla="*/ 374 h 569"/>
                <a:gd name="T62" fmla="*/ 42 w 467"/>
                <a:gd name="T63" fmla="*/ 254 h 569"/>
                <a:gd name="T64" fmla="*/ 26 w 467"/>
                <a:gd name="T65" fmla="*/ 254 h 569"/>
                <a:gd name="T66" fmla="*/ 26 w 467"/>
                <a:gd name="T67" fmla="*/ 131 h 569"/>
                <a:gd name="T68" fmla="*/ 27 w 467"/>
                <a:gd name="T69" fmla="*/ 130 h 569"/>
                <a:gd name="T70" fmla="*/ 28 w 467"/>
                <a:gd name="T71" fmla="*/ 128 h 569"/>
                <a:gd name="T72" fmla="*/ 30 w 467"/>
                <a:gd name="T73" fmla="*/ 126 h 569"/>
                <a:gd name="T74" fmla="*/ 32 w 467"/>
                <a:gd name="T75" fmla="*/ 125 h 569"/>
                <a:gd name="T76" fmla="*/ 34 w 467"/>
                <a:gd name="T77" fmla="*/ 125 h 569"/>
                <a:gd name="T78" fmla="*/ 34 w 467"/>
                <a:gd name="T79" fmla="*/ 125 h 569"/>
                <a:gd name="T80" fmla="*/ 34 w 467"/>
                <a:gd name="T81" fmla="*/ 125 h 569"/>
                <a:gd name="T82" fmla="*/ 163 w 467"/>
                <a:gd name="T83" fmla="*/ 133 h 569"/>
                <a:gd name="T84" fmla="*/ 53 w 467"/>
                <a:gd name="T85" fmla="*/ 141 h 569"/>
                <a:gd name="T86" fmla="*/ 280 w 467"/>
                <a:gd name="T87" fmla="*/ 371 h 569"/>
                <a:gd name="T88" fmla="*/ 332 w 467"/>
                <a:gd name="T89" fmla="*/ 509 h 569"/>
                <a:gd name="T90" fmla="*/ 272 w 467"/>
                <a:gd name="T91" fmla="*/ 466 h 569"/>
                <a:gd name="T92" fmla="*/ 272 w 467"/>
                <a:gd name="T93" fmla="*/ 55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7" h="569">
                  <a:moveTo>
                    <a:pt x="463" y="280"/>
                  </a:moveTo>
                  <a:cubicBezTo>
                    <a:pt x="467" y="283"/>
                    <a:pt x="467" y="288"/>
                    <a:pt x="463" y="291"/>
                  </a:cubicBezTo>
                  <a:cubicBezTo>
                    <a:pt x="462" y="293"/>
                    <a:pt x="460" y="294"/>
                    <a:pt x="458" y="294"/>
                  </a:cubicBezTo>
                  <a:cubicBezTo>
                    <a:pt x="456" y="294"/>
                    <a:pt x="454" y="293"/>
                    <a:pt x="452" y="291"/>
                  </a:cubicBezTo>
                  <a:cubicBezTo>
                    <a:pt x="406" y="245"/>
                    <a:pt x="406" y="245"/>
                    <a:pt x="406" y="245"/>
                  </a:cubicBezTo>
                  <a:cubicBezTo>
                    <a:pt x="359" y="291"/>
                    <a:pt x="359" y="291"/>
                    <a:pt x="359" y="291"/>
                  </a:cubicBezTo>
                  <a:cubicBezTo>
                    <a:pt x="358" y="293"/>
                    <a:pt x="356" y="294"/>
                    <a:pt x="354" y="294"/>
                  </a:cubicBezTo>
                  <a:cubicBezTo>
                    <a:pt x="352" y="294"/>
                    <a:pt x="349" y="293"/>
                    <a:pt x="348" y="291"/>
                  </a:cubicBezTo>
                  <a:cubicBezTo>
                    <a:pt x="345" y="288"/>
                    <a:pt x="345" y="283"/>
                    <a:pt x="348" y="280"/>
                  </a:cubicBezTo>
                  <a:cubicBezTo>
                    <a:pt x="394" y="233"/>
                    <a:pt x="394" y="233"/>
                    <a:pt x="394" y="233"/>
                  </a:cubicBezTo>
                  <a:cubicBezTo>
                    <a:pt x="348" y="187"/>
                    <a:pt x="348" y="187"/>
                    <a:pt x="348" y="187"/>
                  </a:cubicBezTo>
                  <a:cubicBezTo>
                    <a:pt x="345" y="184"/>
                    <a:pt x="345" y="179"/>
                    <a:pt x="348" y="176"/>
                  </a:cubicBezTo>
                  <a:cubicBezTo>
                    <a:pt x="351" y="173"/>
                    <a:pt x="356" y="173"/>
                    <a:pt x="359" y="176"/>
                  </a:cubicBezTo>
                  <a:cubicBezTo>
                    <a:pt x="406" y="222"/>
                    <a:pt x="406" y="222"/>
                    <a:pt x="406" y="222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5" y="173"/>
                    <a:pt x="460" y="173"/>
                    <a:pt x="463" y="176"/>
                  </a:cubicBezTo>
                  <a:cubicBezTo>
                    <a:pt x="467" y="179"/>
                    <a:pt x="467" y="184"/>
                    <a:pt x="463" y="187"/>
                  </a:cubicBezTo>
                  <a:cubicBezTo>
                    <a:pt x="417" y="233"/>
                    <a:pt x="417" y="233"/>
                    <a:pt x="417" y="233"/>
                  </a:cubicBezTo>
                  <a:lnTo>
                    <a:pt x="463" y="280"/>
                  </a:lnTo>
                  <a:close/>
                  <a:moveTo>
                    <a:pt x="340" y="3"/>
                  </a:moveTo>
                  <a:cubicBezTo>
                    <a:pt x="337" y="0"/>
                    <a:pt x="332" y="0"/>
                    <a:pt x="328" y="3"/>
                  </a:cubicBezTo>
                  <a:cubicBezTo>
                    <a:pt x="282" y="50"/>
                    <a:pt x="282" y="50"/>
                    <a:pt x="282" y="50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232" y="0"/>
                    <a:pt x="227" y="0"/>
                    <a:pt x="224" y="3"/>
                  </a:cubicBezTo>
                  <a:cubicBezTo>
                    <a:pt x="221" y="6"/>
                    <a:pt x="221" y="12"/>
                    <a:pt x="224" y="15"/>
                  </a:cubicBezTo>
                  <a:cubicBezTo>
                    <a:pt x="271" y="61"/>
                    <a:pt x="271" y="61"/>
                    <a:pt x="271" y="61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1" y="111"/>
                    <a:pt x="221" y="116"/>
                    <a:pt x="224" y="119"/>
                  </a:cubicBezTo>
                  <a:cubicBezTo>
                    <a:pt x="226" y="120"/>
                    <a:pt x="228" y="121"/>
                    <a:pt x="230" y="121"/>
                  </a:cubicBezTo>
                  <a:cubicBezTo>
                    <a:pt x="232" y="121"/>
                    <a:pt x="234" y="120"/>
                    <a:pt x="236" y="119"/>
                  </a:cubicBezTo>
                  <a:cubicBezTo>
                    <a:pt x="282" y="72"/>
                    <a:pt x="282" y="72"/>
                    <a:pt x="282" y="72"/>
                  </a:cubicBezTo>
                  <a:cubicBezTo>
                    <a:pt x="328" y="119"/>
                    <a:pt x="328" y="119"/>
                    <a:pt x="328" y="119"/>
                  </a:cubicBezTo>
                  <a:cubicBezTo>
                    <a:pt x="330" y="120"/>
                    <a:pt x="332" y="121"/>
                    <a:pt x="334" y="121"/>
                  </a:cubicBezTo>
                  <a:cubicBezTo>
                    <a:pt x="336" y="121"/>
                    <a:pt x="338" y="120"/>
                    <a:pt x="340" y="119"/>
                  </a:cubicBezTo>
                  <a:cubicBezTo>
                    <a:pt x="343" y="116"/>
                    <a:pt x="343" y="111"/>
                    <a:pt x="340" y="108"/>
                  </a:cubicBezTo>
                  <a:cubicBezTo>
                    <a:pt x="293" y="61"/>
                    <a:pt x="293" y="61"/>
                    <a:pt x="293" y="61"/>
                  </a:cubicBezTo>
                  <a:cubicBezTo>
                    <a:pt x="340" y="15"/>
                    <a:pt x="340" y="15"/>
                    <a:pt x="340" y="15"/>
                  </a:cubicBezTo>
                  <a:cubicBezTo>
                    <a:pt x="343" y="12"/>
                    <a:pt x="343" y="6"/>
                    <a:pt x="340" y="3"/>
                  </a:cubicBezTo>
                  <a:close/>
                  <a:moveTo>
                    <a:pt x="119" y="348"/>
                  </a:moveTo>
                  <a:cubicBezTo>
                    <a:pt x="116" y="345"/>
                    <a:pt x="111" y="345"/>
                    <a:pt x="108" y="348"/>
                  </a:cubicBezTo>
                  <a:cubicBezTo>
                    <a:pt x="61" y="394"/>
                    <a:pt x="61" y="394"/>
                    <a:pt x="61" y="394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1" y="345"/>
                    <a:pt x="6" y="345"/>
                    <a:pt x="3" y="348"/>
                  </a:cubicBezTo>
                  <a:cubicBezTo>
                    <a:pt x="0" y="351"/>
                    <a:pt x="0" y="356"/>
                    <a:pt x="3" y="359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3" y="452"/>
                    <a:pt x="3" y="452"/>
                    <a:pt x="3" y="452"/>
                  </a:cubicBezTo>
                  <a:cubicBezTo>
                    <a:pt x="0" y="455"/>
                    <a:pt x="0" y="460"/>
                    <a:pt x="3" y="463"/>
                  </a:cubicBezTo>
                  <a:cubicBezTo>
                    <a:pt x="5" y="465"/>
                    <a:pt x="7" y="466"/>
                    <a:pt x="9" y="466"/>
                  </a:cubicBezTo>
                  <a:cubicBezTo>
                    <a:pt x="11" y="466"/>
                    <a:pt x="13" y="465"/>
                    <a:pt x="15" y="463"/>
                  </a:cubicBezTo>
                  <a:cubicBezTo>
                    <a:pt x="61" y="417"/>
                    <a:pt x="61" y="417"/>
                    <a:pt x="61" y="417"/>
                  </a:cubicBezTo>
                  <a:cubicBezTo>
                    <a:pt x="108" y="463"/>
                    <a:pt x="108" y="463"/>
                    <a:pt x="108" y="463"/>
                  </a:cubicBezTo>
                  <a:cubicBezTo>
                    <a:pt x="109" y="465"/>
                    <a:pt x="111" y="466"/>
                    <a:pt x="113" y="466"/>
                  </a:cubicBezTo>
                  <a:cubicBezTo>
                    <a:pt x="115" y="466"/>
                    <a:pt x="117" y="465"/>
                    <a:pt x="119" y="463"/>
                  </a:cubicBezTo>
                  <a:cubicBezTo>
                    <a:pt x="122" y="460"/>
                    <a:pt x="122" y="455"/>
                    <a:pt x="119" y="452"/>
                  </a:cubicBezTo>
                  <a:cubicBezTo>
                    <a:pt x="72" y="406"/>
                    <a:pt x="72" y="406"/>
                    <a:pt x="72" y="406"/>
                  </a:cubicBezTo>
                  <a:cubicBezTo>
                    <a:pt x="119" y="359"/>
                    <a:pt x="119" y="359"/>
                    <a:pt x="119" y="359"/>
                  </a:cubicBezTo>
                  <a:cubicBezTo>
                    <a:pt x="122" y="356"/>
                    <a:pt x="122" y="351"/>
                    <a:pt x="119" y="348"/>
                  </a:cubicBezTo>
                  <a:close/>
                  <a:moveTo>
                    <a:pt x="332" y="509"/>
                  </a:moveTo>
                  <a:cubicBezTo>
                    <a:pt x="332" y="542"/>
                    <a:pt x="305" y="569"/>
                    <a:pt x="272" y="569"/>
                  </a:cubicBezTo>
                  <a:cubicBezTo>
                    <a:pt x="239" y="569"/>
                    <a:pt x="212" y="542"/>
                    <a:pt x="212" y="509"/>
                  </a:cubicBezTo>
                  <a:cubicBezTo>
                    <a:pt x="212" y="479"/>
                    <a:pt x="235" y="454"/>
                    <a:pt x="264" y="450"/>
                  </a:cubicBezTo>
                  <a:cubicBezTo>
                    <a:pt x="264" y="374"/>
                    <a:pt x="264" y="374"/>
                    <a:pt x="264" y="374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2" y="254"/>
                    <a:pt x="42" y="254"/>
                    <a:pt x="42" y="254"/>
                  </a:cubicBezTo>
                  <a:cubicBezTo>
                    <a:pt x="42" y="258"/>
                    <a:pt x="39" y="262"/>
                    <a:pt x="34" y="262"/>
                  </a:cubicBezTo>
                  <a:cubicBezTo>
                    <a:pt x="30" y="262"/>
                    <a:pt x="26" y="258"/>
                    <a:pt x="26" y="254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2"/>
                    <a:pt x="26" y="132"/>
                    <a:pt x="26" y="131"/>
                  </a:cubicBezTo>
                  <a:cubicBezTo>
                    <a:pt x="26" y="131"/>
                    <a:pt x="26" y="131"/>
                    <a:pt x="27" y="131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0"/>
                    <a:pt x="27" y="129"/>
                    <a:pt x="27" y="129"/>
                  </a:cubicBezTo>
                  <a:cubicBezTo>
                    <a:pt x="27" y="129"/>
                    <a:pt x="27" y="129"/>
                    <a:pt x="28" y="128"/>
                  </a:cubicBezTo>
                  <a:cubicBezTo>
                    <a:pt x="28" y="128"/>
                    <a:pt x="29" y="127"/>
                    <a:pt x="30" y="126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25"/>
                    <a:pt x="32" y="125"/>
                    <a:pt x="32" y="125"/>
                  </a:cubicBezTo>
                  <a:cubicBezTo>
                    <a:pt x="32" y="125"/>
                    <a:pt x="32" y="125"/>
                    <a:pt x="33" y="125"/>
                  </a:cubicBezTo>
                  <a:cubicBezTo>
                    <a:pt x="33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9" y="125"/>
                    <a:pt x="163" y="129"/>
                    <a:pt x="163" y="133"/>
                  </a:cubicBezTo>
                  <a:cubicBezTo>
                    <a:pt x="163" y="137"/>
                    <a:pt x="159" y="141"/>
                    <a:pt x="155" y="141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278" y="365"/>
                    <a:pt x="278" y="365"/>
                    <a:pt x="278" y="365"/>
                  </a:cubicBezTo>
                  <a:cubicBezTo>
                    <a:pt x="279" y="367"/>
                    <a:pt x="280" y="369"/>
                    <a:pt x="280" y="371"/>
                  </a:cubicBezTo>
                  <a:cubicBezTo>
                    <a:pt x="280" y="450"/>
                    <a:pt x="280" y="450"/>
                    <a:pt x="280" y="450"/>
                  </a:cubicBezTo>
                  <a:cubicBezTo>
                    <a:pt x="309" y="454"/>
                    <a:pt x="332" y="479"/>
                    <a:pt x="332" y="509"/>
                  </a:cubicBezTo>
                  <a:close/>
                  <a:moveTo>
                    <a:pt x="316" y="509"/>
                  </a:moveTo>
                  <a:cubicBezTo>
                    <a:pt x="316" y="485"/>
                    <a:pt x="296" y="466"/>
                    <a:pt x="272" y="466"/>
                  </a:cubicBezTo>
                  <a:cubicBezTo>
                    <a:pt x="248" y="466"/>
                    <a:pt x="228" y="485"/>
                    <a:pt x="228" y="509"/>
                  </a:cubicBezTo>
                  <a:cubicBezTo>
                    <a:pt x="228" y="533"/>
                    <a:pt x="248" y="553"/>
                    <a:pt x="272" y="553"/>
                  </a:cubicBezTo>
                  <a:cubicBezTo>
                    <a:pt x="296" y="553"/>
                    <a:pt x="316" y="533"/>
                    <a:pt x="316" y="5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29290" y="3014140"/>
            <a:ext cx="747500" cy="723653"/>
            <a:chOff x="3391023" y="2616651"/>
            <a:chExt cx="747904" cy="747904"/>
          </a:xfrm>
        </p:grpSpPr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3391023" y="2616651"/>
              <a:ext cx="747904" cy="7479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126"/>
            <p:cNvSpPr>
              <a:spLocks noEditPoints="1"/>
            </p:cNvSpPr>
            <p:nvPr/>
          </p:nvSpPr>
          <p:spPr bwMode="auto">
            <a:xfrm>
              <a:off x="3503712" y="2708920"/>
              <a:ext cx="468000" cy="468000"/>
            </a:xfrm>
            <a:custGeom>
              <a:avLst/>
              <a:gdLst>
                <a:gd name="T0" fmla="*/ 703 w 703"/>
                <a:gd name="T1" fmla="*/ 393 h 711"/>
                <a:gd name="T2" fmla="*/ 696 w 703"/>
                <a:gd name="T3" fmla="*/ 325 h 711"/>
                <a:gd name="T4" fmla="*/ 596 w 703"/>
                <a:gd name="T5" fmla="*/ 218 h 711"/>
                <a:gd name="T6" fmla="*/ 555 w 703"/>
                <a:gd name="T7" fmla="*/ 158 h 711"/>
                <a:gd name="T8" fmla="*/ 555 w 703"/>
                <a:gd name="T9" fmla="*/ 246 h 711"/>
                <a:gd name="T10" fmla="*/ 644 w 703"/>
                <a:gd name="T11" fmla="*/ 325 h 711"/>
                <a:gd name="T12" fmla="*/ 420 w 703"/>
                <a:gd name="T13" fmla="*/ 257 h 711"/>
                <a:gd name="T14" fmla="*/ 400 w 703"/>
                <a:gd name="T15" fmla="*/ 206 h 711"/>
                <a:gd name="T16" fmla="*/ 355 w 703"/>
                <a:gd name="T17" fmla="*/ 0 h 711"/>
                <a:gd name="T18" fmla="*/ 305 w 703"/>
                <a:gd name="T19" fmla="*/ 202 h 711"/>
                <a:gd name="T20" fmla="*/ 285 w 703"/>
                <a:gd name="T21" fmla="*/ 257 h 711"/>
                <a:gd name="T22" fmla="*/ 7 w 703"/>
                <a:gd name="T23" fmla="*/ 325 h 711"/>
                <a:gd name="T24" fmla="*/ 0 w 703"/>
                <a:gd name="T25" fmla="*/ 393 h 711"/>
                <a:gd name="T26" fmla="*/ 0 w 703"/>
                <a:gd name="T27" fmla="*/ 395 h 711"/>
                <a:gd name="T28" fmla="*/ 1 w 703"/>
                <a:gd name="T29" fmla="*/ 397 h 711"/>
                <a:gd name="T30" fmla="*/ 68 w 703"/>
                <a:gd name="T31" fmla="*/ 518 h 711"/>
                <a:gd name="T32" fmla="*/ 142 w 703"/>
                <a:gd name="T33" fmla="*/ 704 h 711"/>
                <a:gd name="T34" fmla="*/ 156 w 703"/>
                <a:gd name="T35" fmla="*/ 704 h 711"/>
                <a:gd name="T36" fmla="*/ 548 w 703"/>
                <a:gd name="T37" fmla="*/ 454 h 711"/>
                <a:gd name="T38" fmla="*/ 555 w 703"/>
                <a:gd name="T39" fmla="*/ 711 h 711"/>
                <a:gd name="T40" fmla="*/ 562 w 703"/>
                <a:gd name="T41" fmla="*/ 518 h 711"/>
                <a:gd name="T42" fmla="*/ 642 w 703"/>
                <a:gd name="T43" fmla="*/ 515 h 711"/>
                <a:gd name="T44" fmla="*/ 702 w 703"/>
                <a:gd name="T45" fmla="*/ 396 h 711"/>
                <a:gd name="T46" fmla="*/ 703 w 703"/>
                <a:gd name="T47" fmla="*/ 395 h 711"/>
                <a:gd name="T48" fmla="*/ 525 w 703"/>
                <a:gd name="T49" fmla="*/ 202 h 711"/>
                <a:gd name="T50" fmla="*/ 585 w 703"/>
                <a:gd name="T51" fmla="*/ 202 h 711"/>
                <a:gd name="T52" fmla="*/ 275 w 703"/>
                <a:gd name="T53" fmla="*/ 106 h 711"/>
                <a:gd name="T54" fmla="*/ 435 w 703"/>
                <a:gd name="T55" fmla="*/ 106 h 711"/>
                <a:gd name="T56" fmla="*/ 389 w 703"/>
                <a:gd name="T57" fmla="*/ 197 h 711"/>
                <a:gd name="T58" fmla="*/ 275 w 703"/>
                <a:gd name="T59" fmla="*/ 106 h 711"/>
                <a:gd name="T60" fmla="*/ 318 w 703"/>
                <a:gd name="T61" fmla="*/ 258 h 711"/>
                <a:gd name="T62" fmla="*/ 355 w 703"/>
                <a:gd name="T63" fmla="*/ 220 h 711"/>
                <a:gd name="T64" fmla="*/ 387 w 703"/>
                <a:gd name="T65" fmla="*/ 258 h 711"/>
                <a:gd name="T66" fmla="*/ 523 w 703"/>
                <a:gd name="T67" fmla="*/ 325 h 711"/>
                <a:gd name="T68" fmla="*/ 288 w 703"/>
                <a:gd name="T69" fmla="*/ 271 h 711"/>
                <a:gd name="T70" fmla="*/ 689 w 703"/>
                <a:gd name="T71" fmla="*/ 339 h 711"/>
                <a:gd name="T72" fmla="*/ 14 w 703"/>
                <a:gd name="T73" fmla="*/ 386 h 711"/>
                <a:gd name="T74" fmla="*/ 631 w 703"/>
                <a:gd name="T75" fmla="*/ 504 h 711"/>
                <a:gd name="T76" fmla="*/ 562 w 703"/>
                <a:gd name="T77" fmla="*/ 447 h 711"/>
                <a:gd name="T78" fmla="*/ 149 w 703"/>
                <a:gd name="T79" fmla="*/ 440 h 711"/>
                <a:gd name="T80" fmla="*/ 142 w 703"/>
                <a:gd name="T81" fmla="*/ 504 h 711"/>
                <a:gd name="T82" fmla="*/ 19 w 703"/>
                <a:gd name="T83" fmla="*/ 400 h 711"/>
                <a:gd name="T84" fmla="*/ 631 w 703"/>
                <a:gd name="T85" fmla="*/ 504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3" h="711">
                  <a:moveTo>
                    <a:pt x="703" y="395"/>
                  </a:moveTo>
                  <a:cubicBezTo>
                    <a:pt x="703" y="394"/>
                    <a:pt x="703" y="394"/>
                    <a:pt x="703" y="39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3" y="328"/>
                    <a:pt x="700" y="325"/>
                    <a:pt x="696" y="325"/>
                  </a:cubicBezTo>
                  <a:cubicBezTo>
                    <a:pt x="658" y="325"/>
                    <a:pt x="658" y="325"/>
                    <a:pt x="658" y="325"/>
                  </a:cubicBezTo>
                  <a:cubicBezTo>
                    <a:pt x="656" y="274"/>
                    <a:pt x="626" y="232"/>
                    <a:pt x="596" y="218"/>
                  </a:cubicBezTo>
                  <a:cubicBezTo>
                    <a:pt x="598" y="213"/>
                    <a:pt x="599" y="208"/>
                    <a:pt x="599" y="202"/>
                  </a:cubicBezTo>
                  <a:cubicBezTo>
                    <a:pt x="599" y="178"/>
                    <a:pt x="579" y="158"/>
                    <a:pt x="555" y="158"/>
                  </a:cubicBezTo>
                  <a:cubicBezTo>
                    <a:pt x="530" y="158"/>
                    <a:pt x="511" y="178"/>
                    <a:pt x="511" y="202"/>
                  </a:cubicBezTo>
                  <a:cubicBezTo>
                    <a:pt x="511" y="226"/>
                    <a:pt x="530" y="246"/>
                    <a:pt x="555" y="246"/>
                  </a:cubicBezTo>
                  <a:cubicBezTo>
                    <a:pt x="568" y="246"/>
                    <a:pt x="580" y="240"/>
                    <a:pt x="589" y="230"/>
                  </a:cubicBezTo>
                  <a:cubicBezTo>
                    <a:pt x="616" y="242"/>
                    <a:pt x="642" y="278"/>
                    <a:pt x="644" y="325"/>
                  </a:cubicBezTo>
                  <a:cubicBezTo>
                    <a:pt x="537" y="325"/>
                    <a:pt x="537" y="325"/>
                    <a:pt x="537" y="325"/>
                  </a:cubicBezTo>
                  <a:cubicBezTo>
                    <a:pt x="524" y="276"/>
                    <a:pt x="457" y="264"/>
                    <a:pt x="420" y="257"/>
                  </a:cubicBezTo>
                  <a:cubicBezTo>
                    <a:pt x="413" y="256"/>
                    <a:pt x="404" y="254"/>
                    <a:pt x="400" y="253"/>
                  </a:cubicBezTo>
                  <a:cubicBezTo>
                    <a:pt x="399" y="244"/>
                    <a:pt x="400" y="222"/>
                    <a:pt x="400" y="206"/>
                  </a:cubicBezTo>
                  <a:cubicBezTo>
                    <a:pt x="430" y="187"/>
                    <a:pt x="449" y="149"/>
                    <a:pt x="449" y="106"/>
                  </a:cubicBezTo>
                  <a:cubicBezTo>
                    <a:pt x="449" y="45"/>
                    <a:pt x="409" y="0"/>
                    <a:pt x="355" y="0"/>
                  </a:cubicBezTo>
                  <a:cubicBezTo>
                    <a:pt x="302" y="0"/>
                    <a:pt x="261" y="45"/>
                    <a:pt x="261" y="106"/>
                  </a:cubicBezTo>
                  <a:cubicBezTo>
                    <a:pt x="261" y="147"/>
                    <a:pt x="279" y="182"/>
                    <a:pt x="305" y="202"/>
                  </a:cubicBezTo>
                  <a:cubicBezTo>
                    <a:pt x="306" y="218"/>
                    <a:pt x="306" y="243"/>
                    <a:pt x="305" y="253"/>
                  </a:cubicBezTo>
                  <a:cubicBezTo>
                    <a:pt x="301" y="254"/>
                    <a:pt x="293" y="256"/>
                    <a:pt x="285" y="257"/>
                  </a:cubicBezTo>
                  <a:cubicBezTo>
                    <a:pt x="248" y="264"/>
                    <a:pt x="182" y="276"/>
                    <a:pt x="168" y="325"/>
                  </a:cubicBezTo>
                  <a:cubicBezTo>
                    <a:pt x="7" y="325"/>
                    <a:pt x="7" y="325"/>
                    <a:pt x="7" y="325"/>
                  </a:cubicBezTo>
                  <a:cubicBezTo>
                    <a:pt x="3" y="325"/>
                    <a:pt x="0" y="328"/>
                    <a:pt x="0" y="332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394"/>
                    <a:pt x="0" y="394"/>
                    <a:pt x="0" y="395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1" y="397"/>
                    <a:pt x="1" y="397"/>
                    <a:pt x="1" y="397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7"/>
                    <a:pt x="65" y="518"/>
                    <a:pt x="68" y="518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2" y="704"/>
                    <a:pt x="142" y="704"/>
                    <a:pt x="142" y="704"/>
                  </a:cubicBezTo>
                  <a:cubicBezTo>
                    <a:pt x="142" y="708"/>
                    <a:pt x="145" y="711"/>
                    <a:pt x="149" y="711"/>
                  </a:cubicBezTo>
                  <a:cubicBezTo>
                    <a:pt x="153" y="711"/>
                    <a:pt x="156" y="708"/>
                    <a:pt x="156" y="704"/>
                  </a:cubicBezTo>
                  <a:cubicBezTo>
                    <a:pt x="156" y="454"/>
                    <a:pt x="156" y="454"/>
                    <a:pt x="156" y="454"/>
                  </a:cubicBezTo>
                  <a:cubicBezTo>
                    <a:pt x="548" y="454"/>
                    <a:pt x="548" y="454"/>
                    <a:pt x="548" y="454"/>
                  </a:cubicBezTo>
                  <a:cubicBezTo>
                    <a:pt x="548" y="704"/>
                    <a:pt x="548" y="704"/>
                    <a:pt x="548" y="704"/>
                  </a:cubicBezTo>
                  <a:cubicBezTo>
                    <a:pt x="548" y="708"/>
                    <a:pt x="551" y="711"/>
                    <a:pt x="555" y="711"/>
                  </a:cubicBezTo>
                  <a:cubicBezTo>
                    <a:pt x="559" y="711"/>
                    <a:pt x="562" y="708"/>
                    <a:pt x="562" y="704"/>
                  </a:cubicBezTo>
                  <a:cubicBezTo>
                    <a:pt x="562" y="518"/>
                    <a:pt x="562" y="518"/>
                    <a:pt x="562" y="518"/>
                  </a:cubicBezTo>
                  <a:cubicBezTo>
                    <a:pt x="635" y="518"/>
                    <a:pt x="635" y="518"/>
                    <a:pt x="635" y="518"/>
                  </a:cubicBezTo>
                  <a:cubicBezTo>
                    <a:pt x="638" y="518"/>
                    <a:pt x="640" y="517"/>
                    <a:pt x="642" y="515"/>
                  </a:cubicBezTo>
                  <a:cubicBezTo>
                    <a:pt x="702" y="397"/>
                    <a:pt x="702" y="397"/>
                    <a:pt x="702" y="397"/>
                  </a:cubicBezTo>
                  <a:cubicBezTo>
                    <a:pt x="702" y="397"/>
                    <a:pt x="702" y="397"/>
                    <a:pt x="702" y="396"/>
                  </a:cubicBezTo>
                  <a:cubicBezTo>
                    <a:pt x="703" y="396"/>
                    <a:pt x="703" y="396"/>
                    <a:pt x="703" y="395"/>
                  </a:cubicBezTo>
                  <a:cubicBezTo>
                    <a:pt x="703" y="395"/>
                    <a:pt x="703" y="395"/>
                    <a:pt x="703" y="395"/>
                  </a:cubicBezTo>
                  <a:close/>
                  <a:moveTo>
                    <a:pt x="555" y="232"/>
                  </a:moveTo>
                  <a:cubicBezTo>
                    <a:pt x="538" y="232"/>
                    <a:pt x="525" y="218"/>
                    <a:pt x="525" y="202"/>
                  </a:cubicBezTo>
                  <a:cubicBezTo>
                    <a:pt x="525" y="185"/>
                    <a:pt x="538" y="172"/>
                    <a:pt x="555" y="172"/>
                  </a:cubicBezTo>
                  <a:cubicBezTo>
                    <a:pt x="571" y="172"/>
                    <a:pt x="585" y="185"/>
                    <a:pt x="585" y="202"/>
                  </a:cubicBezTo>
                  <a:cubicBezTo>
                    <a:pt x="585" y="218"/>
                    <a:pt x="571" y="232"/>
                    <a:pt x="555" y="232"/>
                  </a:cubicBezTo>
                  <a:close/>
                  <a:moveTo>
                    <a:pt x="275" y="106"/>
                  </a:moveTo>
                  <a:cubicBezTo>
                    <a:pt x="275" y="53"/>
                    <a:pt x="310" y="14"/>
                    <a:pt x="355" y="14"/>
                  </a:cubicBezTo>
                  <a:cubicBezTo>
                    <a:pt x="401" y="14"/>
                    <a:pt x="435" y="53"/>
                    <a:pt x="435" y="106"/>
                  </a:cubicBezTo>
                  <a:cubicBezTo>
                    <a:pt x="435" y="145"/>
                    <a:pt x="418" y="179"/>
                    <a:pt x="392" y="195"/>
                  </a:cubicBezTo>
                  <a:cubicBezTo>
                    <a:pt x="390" y="195"/>
                    <a:pt x="389" y="196"/>
                    <a:pt x="389" y="197"/>
                  </a:cubicBezTo>
                  <a:cubicBezTo>
                    <a:pt x="378" y="203"/>
                    <a:pt x="367" y="206"/>
                    <a:pt x="355" y="206"/>
                  </a:cubicBezTo>
                  <a:cubicBezTo>
                    <a:pt x="311" y="206"/>
                    <a:pt x="275" y="161"/>
                    <a:pt x="275" y="106"/>
                  </a:cubicBezTo>
                  <a:close/>
                  <a:moveTo>
                    <a:pt x="288" y="271"/>
                  </a:moveTo>
                  <a:cubicBezTo>
                    <a:pt x="308" y="267"/>
                    <a:pt x="317" y="266"/>
                    <a:pt x="318" y="258"/>
                  </a:cubicBezTo>
                  <a:cubicBezTo>
                    <a:pt x="320" y="250"/>
                    <a:pt x="320" y="226"/>
                    <a:pt x="319" y="211"/>
                  </a:cubicBezTo>
                  <a:cubicBezTo>
                    <a:pt x="330" y="217"/>
                    <a:pt x="342" y="220"/>
                    <a:pt x="355" y="220"/>
                  </a:cubicBezTo>
                  <a:cubicBezTo>
                    <a:pt x="366" y="220"/>
                    <a:pt x="376" y="218"/>
                    <a:pt x="386" y="214"/>
                  </a:cubicBezTo>
                  <a:cubicBezTo>
                    <a:pt x="386" y="228"/>
                    <a:pt x="385" y="251"/>
                    <a:pt x="387" y="258"/>
                  </a:cubicBezTo>
                  <a:cubicBezTo>
                    <a:pt x="389" y="266"/>
                    <a:pt x="397" y="267"/>
                    <a:pt x="418" y="271"/>
                  </a:cubicBezTo>
                  <a:cubicBezTo>
                    <a:pt x="452" y="277"/>
                    <a:pt x="509" y="288"/>
                    <a:pt x="523" y="325"/>
                  </a:cubicBezTo>
                  <a:cubicBezTo>
                    <a:pt x="183" y="325"/>
                    <a:pt x="183" y="325"/>
                    <a:pt x="183" y="325"/>
                  </a:cubicBezTo>
                  <a:cubicBezTo>
                    <a:pt x="197" y="288"/>
                    <a:pt x="253" y="277"/>
                    <a:pt x="288" y="271"/>
                  </a:cubicBezTo>
                  <a:close/>
                  <a:moveTo>
                    <a:pt x="14" y="339"/>
                  </a:moveTo>
                  <a:cubicBezTo>
                    <a:pt x="689" y="339"/>
                    <a:pt x="689" y="339"/>
                    <a:pt x="689" y="339"/>
                  </a:cubicBezTo>
                  <a:cubicBezTo>
                    <a:pt x="689" y="386"/>
                    <a:pt x="689" y="386"/>
                    <a:pt x="689" y="386"/>
                  </a:cubicBezTo>
                  <a:cubicBezTo>
                    <a:pt x="14" y="386"/>
                    <a:pt x="14" y="386"/>
                    <a:pt x="14" y="386"/>
                  </a:cubicBezTo>
                  <a:lnTo>
                    <a:pt x="14" y="339"/>
                  </a:lnTo>
                  <a:close/>
                  <a:moveTo>
                    <a:pt x="631" y="504"/>
                  </a:moveTo>
                  <a:cubicBezTo>
                    <a:pt x="562" y="504"/>
                    <a:pt x="562" y="504"/>
                    <a:pt x="562" y="504"/>
                  </a:cubicBezTo>
                  <a:cubicBezTo>
                    <a:pt x="562" y="447"/>
                    <a:pt x="562" y="447"/>
                    <a:pt x="562" y="447"/>
                  </a:cubicBezTo>
                  <a:cubicBezTo>
                    <a:pt x="562" y="443"/>
                    <a:pt x="559" y="440"/>
                    <a:pt x="555" y="440"/>
                  </a:cubicBezTo>
                  <a:cubicBezTo>
                    <a:pt x="149" y="440"/>
                    <a:pt x="149" y="440"/>
                    <a:pt x="149" y="440"/>
                  </a:cubicBezTo>
                  <a:cubicBezTo>
                    <a:pt x="145" y="440"/>
                    <a:pt x="142" y="443"/>
                    <a:pt x="142" y="447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19" y="400"/>
                    <a:pt x="19" y="400"/>
                    <a:pt x="19" y="400"/>
                  </a:cubicBezTo>
                  <a:cubicBezTo>
                    <a:pt x="685" y="400"/>
                    <a:pt x="685" y="400"/>
                    <a:pt x="685" y="400"/>
                  </a:cubicBezTo>
                  <a:lnTo>
                    <a:pt x="631" y="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5" name="Oval 44"/>
          <p:cNvSpPr/>
          <p:nvPr/>
        </p:nvSpPr>
        <p:spPr>
          <a:xfrm>
            <a:off x="6683139" y="2365585"/>
            <a:ext cx="2159072" cy="2090195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Rectangle 47"/>
          <p:cNvSpPr/>
          <p:nvPr/>
        </p:nvSpPr>
        <p:spPr>
          <a:xfrm>
            <a:off x="7748664" y="4760507"/>
            <a:ext cx="117082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Future Work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302289" y="4644598"/>
            <a:ext cx="5982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05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134523" y="3014142"/>
            <a:ext cx="747500" cy="723653"/>
            <a:chOff x="5596123" y="2599777"/>
            <a:chExt cx="747904" cy="747904"/>
          </a:xfrm>
        </p:grpSpPr>
        <p:sp>
          <p:nvSpPr>
            <p:cNvPr id="47" name="Oval 18"/>
            <p:cNvSpPr>
              <a:spLocks noChangeArrowheads="1"/>
            </p:cNvSpPr>
            <p:nvPr/>
          </p:nvSpPr>
          <p:spPr bwMode="auto">
            <a:xfrm>
              <a:off x="5596123" y="2599777"/>
              <a:ext cx="747904" cy="74790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" name="Freeform 121"/>
            <p:cNvSpPr>
              <a:spLocks noEditPoints="1"/>
            </p:cNvSpPr>
            <p:nvPr/>
          </p:nvSpPr>
          <p:spPr bwMode="auto">
            <a:xfrm>
              <a:off x="5696130" y="2743796"/>
              <a:ext cx="536698" cy="437091"/>
            </a:xfrm>
            <a:custGeom>
              <a:avLst/>
              <a:gdLst>
                <a:gd name="T0" fmla="*/ 333 w 703"/>
                <a:gd name="T1" fmla="*/ 406 h 572"/>
                <a:gd name="T2" fmla="*/ 198 w 703"/>
                <a:gd name="T3" fmla="*/ 553 h 572"/>
                <a:gd name="T4" fmla="*/ 157 w 703"/>
                <a:gd name="T5" fmla="*/ 568 h 572"/>
                <a:gd name="T6" fmla="*/ 79 w 703"/>
                <a:gd name="T7" fmla="*/ 460 h 572"/>
                <a:gd name="T8" fmla="*/ 207 w 703"/>
                <a:gd name="T9" fmla="*/ 350 h 572"/>
                <a:gd name="T10" fmla="*/ 112 w 703"/>
                <a:gd name="T11" fmla="*/ 218 h 572"/>
                <a:gd name="T12" fmla="*/ 17 w 703"/>
                <a:gd name="T13" fmla="*/ 75 h 572"/>
                <a:gd name="T14" fmla="*/ 82 w 703"/>
                <a:gd name="T15" fmla="*/ 129 h 572"/>
                <a:gd name="T16" fmla="*/ 76 w 703"/>
                <a:gd name="T17" fmla="*/ 24 h 572"/>
                <a:gd name="T18" fmla="*/ 112 w 703"/>
                <a:gd name="T19" fmla="*/ 8 h 572"/>
                <a:gd name="T20" fmla="*/ 317 w 703"/>
                <a:gd name="T21" fmla="*/ 245 h 572"/>
                <a:gd name="T22" fmla="*/ 381 w 703"/>
                <a:gd name="T23" fmla="*/ 208 h 572"/>
                <a:gd name="T24" fmla="*/ 400 w 703"/>
                <a:gd name="T25" fmla="*/ 75 h 572"/>
                <a:gd name="T26" fmla="*/ 300 w 703"/>
                <a:gd name="T27" fmla="*/ 32 h 572"/>
                <a:gd name="T28" fmla="*/ 563 w 703"/>
                <a:gd name="T29" fmla="*/ 80 h 572"/>
                <a:gd name="T30" fmla="*/ 609 w 703"/>
                <a:gd name="T31" fmla="*/ 172 h 572"/>
                <a:gd name="T32" fmla="*/ 695 w 703"/>
                <a:gd name="T33" fmla="*/ 219 h 572"/>
                <a:gd name="T34" fmla="*/ 611 w 703"/>
                <a:gd name="T35" fmla="*/ 324 h 572"/>
                <a:gd name="T36" fmla="*/ 557 w 703"/>
                <a:gd name="T37" fmla="*/ 265 h 572"/>
                <a:gd name="T38" fmla="*/ 439 w 703"/>
                <a:gd name="T39" fmla="*/ 265 h 572"/>
                <a:gd name="T40" fmla="*/ 402 w 703"/>
                <a:gd name="T41" fmla="*/ 330 h 572"/>
                <a:gd name="T42" fmla="*/ 555 w 703"/>
                <a:gd name="T43" fmla="*/ 556 h 572"/>
                <a:gd name="T44" fmla="*/ 338 w 703"/>
                <a:gd name="T45" fmla="*/ 392 h 572"/>
                <a:gd name="T46" fmla="*/ 545 w 703"/>
                <a:gd name="T47" fmla="*/ 546 h 572"/>
                <a:gd name="T48" fmla="*/ 387 w 703"/>
                <a:gd name="T49" fmla="*/ 336 h 572"/>
                <a:gd name="T50" fmla="*/ 425 w 703"/>
                <a:gd name="T51" fmla="*/ 276 h 572"/>
                <a:gd name="T52" fmla="*/ 423 w 703"/>
                <a:gd name="T53" fmla="*/ 265 h 572"/>
                <a:gd name="T54" fmla="*/ 560 w 703"/>
                <a:gd name="T55" fmla="*/ 217 h 572"/>
                <a:gd name="T56" fmla="*/ 606 w 703"/>
                <a:gd name="T57" fmla="*/ 308 h 572"/>
                <a:gd name="T58" fmla="*/ 685 w 703"/>
                <a:gd name="T59" fmla="*/ 229 h 572"/>
                <a:gd name="T60" fmla="*/ 644 w 703"/>
                <a:gd name="T61" fmla="*/ 193 h 572"/>
                <a:gd name="T62" fmla="*/ 594 w 703"/>
                <a:gd name="T63" fmla="*/ 142 h 572"/>
                <a:gd name="T64" fmla="*/ 314 w 703"/>
                <a:gd name="T65" fmla="*/ 28 h 572"/>
                <a:gd name="T66" fmla="*/ 324 w 703"/>
                <a:gd name="T67" fmla="*/ 29 h 572"/>
                <a:gd name="T68" fmla="*/ 414 w 703"/>
                <a:gd name="T69" fmla="*/ 195 h 572"/>
                <a:gd name="T70" fmla="*/ 377 w 703"/>
                <a:gd name="T71" fmla="*/ 222 h 572"/>
                <a:gd name="T72" fmla="*/ 359 w 703"/>
                <a:gd name="T73" fmla="*/ 230 h 572"/>
                <a:gd name="T74" fmla="*/ 200 w 703"/>
                <a:gd name="T75" fmla="*/ 148 h 572"/>
                <a:gd name="T76" fmla="*/ 112 w 703"/>
                <a:gd name="T77" fmla="*/ 22 h 572"/>
                <a:gd name="T78" fmla="*/ 131 w 703"/>
                <a:gd name="T79" fmla="*/ 132 h 572"/>
                <a:gd name="T80" fmla="*/ 22 w 703"/>
                <a:gd name="T81" fmla="*/ 95 h 572"/>
                <a:gd name="T82" fmla="*/ 140 w 703"/>
                <a:gd name="T83" fmla="*/ 199 h 572"/>
                <a:gd name="T84" fmla="*/ 255 w 703"/>
                <a:gd name="T85" fmla="*/ 318 h 572"/>
                <a:gd name="T86" fmla="*/ 98 w 703"/>
                <a:gd name="T87" fmla="*/ 464 h 572"/>
                <a:gd name="T88" fmla="*/ 142 w 703"/>
                <a:gd name="T89" fmla="*/ 533 h 572"/>
                <a:gd name="T90" fmla="*/ 178 w 703"/>
                <a:gd name="T91" fmla="*/ 557 h 572"/>
                <a:gd name="T92" fmla="*/ 299 w 703"/>
                <a:gd name="T93" fmla="*/ 41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3" h="572">
                  <a:moveTo>
                    <a:pt x="518" y="572"/>
                  </a:moveTo>
                  <a:cubicBezTo>
                    <a:pt x="505" y="572"/>
                    <a:pt x="494" y="568"/>
                    <a:pt x="486" y="559"/>
                  </a:cubicBezTo>
                  <a:cubicBezTo>
                    <a:pt x="333" y="406"/>
                    <a:pt x="333" y="406"/>
                    <a:pt x="333" y="406"/>
                  </a:cubicBezTo>
                  <a:cubicBezTo>
                    <a:pt x="324" y="414"/>
                    <a:pt x="316" y="421"/>
                    <a:pt x="308" y="428"/>
                  </a:cubicBezTo>
                  <a:cubicBezTo>
                    <a:pt x="296" y="438"/>
                    <a:pt x="285" y="448"/>
                    <a:pt x="272" y="461"/>
                  </a:cubicBezTo>
                  <a:cubicBezTo>
                    <a:pt x="252" y="481"/>
                    <a:pt x="216" y="530"/>
                    <a:pt x="198" y="553"/>
                  </a:cubicBezTo>
                  <a:cubicBezTo>
                    <a:pt x="190" y="565"/>
                    <a:pt x="188" y="567"/>
                    <a:pt x="187" y="568"/>
                  </a:cubicBezTo>
                  <a:cubicBezTo>
                    <a:pt x="184" y="571"/>
                    <a:pt x="177" y="572"/>
                    <a:pt x="172" y="572"/>
                  </a:cubicBezTo>
                  <a:cubicBezTo>
                    <a:pt x="167" y="572"/>
                    <a:pt x="160" y="571"/>
                    <a:pt x="157" y="568"/>
                  </a:cubicBezTo>
                  <a:cubicBezTo>
                    <a:pt x="155" y="566"/>
                    <a:pt x="145" y="556"/>
                    <a:pt x="132" y="543"/>
                  </a:cubicBezTo>
                  <a:cubicBezTo>
                    <a:pt x="132" y="543"/>
                    <a:pt x="83" y="494"/>
                    <a:pt x="79" y="490"/>
                  </a:cubicBezTo>
                  <a:cubicBezTo>
                    <a:pt x="74" y="484"/>
                    <a:pt x="73" y="466"/>
                    <a:pt x="79" y="460"/>
                  </a:cubicBezTo>
                  <a:cubicBezTo>
                    <a:pt x="80" y="459"/>
                    <a:pt x="82" y="457"/>
                    <a:pt x="90" y="452"/>
                  </a:cubicBezTo>
                  <a:cubicBezTo>
                    <a:pt x="108" y="441"/>
                    <a:pt x="144" y="418"/>
                    <a:pt x="163" y="398"/>
                  </a:cubicBezTo>
                  <a:cubicBezTo>
                    <a:pt x="176" y="385"/>
                    <a:pt x="191" y="368"/>
                    <a:pt x="207" y="350"/>
                  </a:cubicBezTo>
                  <a:cubicBezTo>
                    <a:pt x="218" y="338"/>
                    <a:pt x="229" y="325"/>
                    <a:pt x="240" y="314"/>
                  </a:cubicBezTo>
                  <a:cubicBezTo>
                    <a:pt x="140" y="214"/>
                    <a:pt x="140" y="214"/>
                    <a:pt x="140" y="214"/>
                  </a:cubicBezTo>
                  <a:cubicBezTo>
                    <a:pt x="131" y="216"/>
                    <a:pt x="121" y="218"/>
                    <a:pt x="112" y="218"/>
                  </a:cubicBezTo>
                  <a:cubicBezTo>
                    <a:pt x="84" y="218"/>
                    <a:pt x="57" y="207"/>
                    <a:pt x="37" y="187"/>
                  </a:cubicBezTo>
                  <a:cubicBezTo>
                    <a:pt x="9" y="159"/>
                    <a:pt x="0" y="118"/>
                    <a:pt x="12" y="80"/>
                  </a:cubicBezTo>
                  <a:cubicBezTo>
                    <a:pt x="13" y="77"/>
                    <a:pt x="15" y="76"/>
                    <a:pt x="17" y="75"/>
                  </a:cubicBezTo>
                  <a:cubicBezTo>
                    <a:pt x="19" y="74"/>
                    <a:pt x="22" y="75"/>
                    <a:pt x="24" y="77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6" y="129"/>
                    <a:pt x="78" y="129"/>
                    <a:pt x="82" y="129"/>
                  </a:cubicBezTo>
                  <a:cubicBezTo>
                    <a:pt x="96" y="129"/>
                    <a:pt x="117" y="125"/>
                    <a:pt x="121" y="122"/>
                  </a:cubicBezTo>
                  <a:cubicBezTo>
                    <a:pt x="125" y="115"/>
                    <a:pt x="129" y="83"/>
                    <a:pt x="127" y="76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3"/>
                    <a:pt x="74" y="20"/>
                    <a:pt x="74" y="18"/>
                  </a:cubicBezTo>
                  <a:cubicBezTo>
                    <a:pt x="75" y="15"/>
                    <a:pt x="77" y="14"/>
                    <a:pt x="79" y="13"/>
                  </a:cubicBezTo>
                  <a:cubicBezTo>
                    <a:pt x="89" y="9"/>
                    <a:pt x="101" y="8"/>
                    <a:pt x="112" y="8"/>
                  </a:cubicBezTo>
                  <a:cubicBezTo>
                    <a:pt x="140" y="8"/>
                    <a:pt x="166" y="18"/>
                    <a:pt x="186" y="38"/>
                  </a:cubicBezTo>
                  <a:cubicBezTo>
                    <a:pt x="213" y="65"/>
                    <a:pt x="223" y="104"/>
                    <a:pt x="213" y="141"/>
                  </a:cubicBezTo>
                  <a:cubicBezTo>
                    <a:pt x="317" y="245"/>
                    <a:pt x="317" y="245"/>
                    <a:pt x="317" y="245"/>
                  </a:cubicBezTo>
                  <a:cubicBezTo>
                    <a:pt x="330" y="235"/>
                    <a:pt x="342" y="226"/>
                    <a:pt x="351" y="219"/>
                  </a:cubicBezTo>
                  <a:cubicBezTo>
                    <a:pt x="356" y="215"/>
                    <a:pt x="360" y="212"/>
                    <a:pt x="362" y="211"/>
                  </a:cubicBezTo>
                  <a:cubicBezTo>
                    <a:pt x="368" y="206"/>
                    <a:pt x="375" y="205"/>
                    <a:pt x="381" y="208"/>
                  </a:cubicBezTo>
                  <a:cubicBezTo>
                    <a:pt x="387" y="203"/>
                    <a:pt x="387" y="203"/>
                    <a:pt x="387" y="203"/>
                  </a:cubicBezTo>
                  <a:cubicBezTo>
                    <a:pt x="404" y="185"/>
                    <a:pt x="404" y="185"/>
                    <a:pt x="404" y="185"/>
                  </a:cubicBezTo>
                  <a:cubicBezTo>
                    <a:pt x="424" y="165"/>
                    <a:pt x="450" y="125"/>
                    <a:pt x="400" y="75"/>
                  </a:cubicBezTo>
                  <a:cubicBezTo>
                    <a:pt x="369" y="45"/>
                    <a:pt x="332" y="43"/>
                    <a:pt x="324" y="43"/>
                  </a:cubicBezTo>
                  <a:cubicBezTo>
                    <a:pt x="321" y="43"/>
                    <a:pt x="319" y="43"/>
                    <a:pt x="318" y="43"/>
                  </a:cubicBezTo>
                  <a:cubicBezTo>
                    <a:pt x="310" y="45"/>
                    <a:pt x="302" y="40"/>
                    <a:pt x="300" y="32"/>
                  </a:cubicBezTo>
                  <a:cubicBezTo>
                    <a:pt x="299" y="25"/>
                    <a:pt x="301" y="19"/>
                    <a:pt x="307" y="16"/>
                  </a:cubicBezTo>
                  <a:cubicBezTo>
                    <a:pt x="325" y="6"/>
                    <a:pt x="354" y="0"/>
                    <a:pt x="383" y="0"/>
                  </a:cubicBezTo>
                  <a:cubicBezTo>
                    <a:pt x="429" y="0"/>
                    <a:pt x="497" y="14"/>
                    <a:pt x="563" y="80"/>
                  </a:cubicBezTo>
                  <a:cubicBezTo>
                    <a:pt x="593" y="110"/>
                    <a:pt x="606" y="127"/>
                    <a:pt x="608" y="140"/>
                  </a:cubicBezTo>
                  <a:cubicBezTo>
                    <a:pt x="609" y="146"/>
                    <a:pt x="608" y="152"/>
                    <a:pt x="608" y="157"/>
                  </a:cubicBezTo>
                  <a:cubicBezTo>
                    <a:pt x="607" y="164"/>
                    <a:pt x="607" y="169"/>
                    <a:pt x="609" y="172"/>
                  </a:cubicBezTo>
                  <a:cubicBezTo>
                    <a:pt x="617" y="179"/>
                    <a:pt x="627" y="181"/>
                    <a:pt x="642" y="179"/>
                  </a:cubicBezTo>
                  <a:cubicBezTo>
                    <a:pt x="649" y="178"/>
                    <a:pt x="657" y="181"/>
                    <a:pt x="662" y="186"/>
                  </a:cubicBezTo>
                  <a:cubicBezTo>
                    <a:pt x="695" y="219"/>
                    <a:pt x="695" y="219"/>
                    <a:pt x="695" y="219"/>
                  </a:cubicBezTo>
                  <a:cubicBezTo>
                    <a:pt x="703" y="227"/>
                    <a:pt x="703" y="240"/>
                    <a:pt x="695" y="249"/>
                  </a:cubicBezTo>
                  <a:cubicBezTo>
                    <a:pt x="626" y="318"/>
                    <a:pt x="626" y="318"/>
                    <a:pt x="626" y="318"/>
                  </a:cubicBezTo>
                  <a:cubicBezTo>
                    <a:pt x="622" y="322"/>
                    <a:pt x="616" y="324"/>
                    <a:pt x="611" y="324"/>
                  </a:cubicBezTo>
                  <a:cubicBezTo>
                    <a:pt x="605" y="324"/>
                    <a:pt x="600" y="322"/>
                    <a:pt x="596" y="318"/>
                  </a:cubicBezTo>
                  <a:cubicBezTo>
                    <a:pt x="563" y="285"/>
                    <a:pt x="563" y="285"/>
                    <a:pt x="563" y="285"/>
                  </a:cubicBezTo>
                  <a:cubicBezTo>
                    <a:pt x="558" y="280"/>
                    <a:pt x="556" y="273"/>
                    <a:pt x="557" y="265"/>
                  </a:cubicBezTo>
                  <a:cubicBezTo>
                    <a:pt x="561" y="247"/>
                    <a:pt x="558" y="235"/>
                    <a:pt x="550" y="227"/>
                  </a:cubicBezTo>
                  <a:cubicBezTo>
                    <a:pt x="537" y="214"/>
                    <a:pt x="528" y="210"/>
                    <a:pt x="512" y="212"/>
                  </a:cubicBezTo>
                  <a:cubicBezTo>
                    <a:pt x="498" y="214"/>
                    <a:pt x="471" y="234"/>
                    <a:pt x="439" y="265"/>
                  </a:cubicBezTo>
                  <a:cubicBezTo>
                    <a:pt x="442" y="272"/>
                    <a:pt x="442" y="279"/>
                    <a:pt x="436" y="285"/>
                  </a:cubicBezTo>
                  <a:cubicBezTo>
                    <a:pt x="435" y="287"/>
                    <a:pt x="432" y="291"/>
                    <a:pt x="428" y="296"/>
                  </a:cubicBezTo>
                  <a:cubicBezTo>
                    <a:pt x="421" y="305"/>
                    <a:pt x="412" y="317"/>
                    <a:pt x="402" y="330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67" y="496"/>
                    <a:pt x="572" y="508"/>
                    <a:pt x="571" y="521"/>
                  </a:cubicBezTo>
                  <a:cubicBezTo>
                    <a:pt x="570" y="534"/>
                    <a:pt x="565" y="546"/>
                    <a:pt x="555" y="556"/>
                  </a:cubicBezTo>
                  <a:cubicBezTo>
                    <a:pt x="545" y="566"/>
                    <a:pt x="531" y="572"/>
                    <a:pt x="518" y="572"/>
                  </a:cubicBezTo>
                  <a:close/>
                  <a:moveTo>
                    <a:pt x="333" y="390"/>
                  </a:moveTo>
                  <a:cubicBezTo>
                    <a:pt x="335" y="390"/>
                    <a:pt x="337" y="390"/>
                    <a:pt x="338" y="392"/>
                  </a:cubicBezTo>
                  <a:cubicBezTo>
                    <a:pt x="496" y="550"/>
                    <a:pt x="496" y="550"/>
                    <a:pt x="496" y="550"/>
                  </a:cubicBezTo>
                  <a:cubicBezTo>
                    <a:pt x="502" y="555"/>
                    <a:pt x="509" y="558"/>
                    <a:pt x="518" y="558"/>
                  </a:cubicBezTo>
                  <a:cubicBezTo>
                    <a:pt x="527" y="558"/>
                    <a:pt x="538" y="554"/>
                    <a:pt x="545" y="546"/>
                  </a:cubicBezTo>
                  <a:cubicBezTo>
                    <a:pt x="552" y="539"/>
                    <a:pt x="557" y="530"/>
                    <a:pt x="557" y="520"/>
                  </a:cubicBezTo>
                  <a:cubicBezTo>
                    <a:pt x="558" y="511"/>
                    <a:pt x="555" y="503"/>
                    <a:pt x="549" y="497"/>
                  </a:cubicBezTo>
                  <a:cubicBezTo>
                    <a:pt x="387" y="336"/>
                    <a:pt x="387" y="336"/>
                    <a:pt x="387" y="336"/>
                  </a:cubicBezTo>
                  <a:cubicBezTo>
                    <a:pt x="385" y="333"/>
                    <a:pt x="385" y="329"/>
                    <a:pt x="387" y="326"/>
                  </a:cubicBezTo>
                  <a:cubicBezTo>
                    <a:pt x="399" y="312"/>
                    <a:pt x="409" y="297"/>
                    <a:pt x="416" y="288"/>
                  </a:cubicBezTo>
                  <a:cubicBezTo>
                    <a:pt x="421" y="282"/>
                    <a:pt x="424" y="278"/>
                    <a:pt x="425" y="276"/>
                  </a:cubicBezTo>
                  <a:cubicBezTo>
                    <a:pt x="428" y="274"/>
                    <a:pt x="428" y="272"/>
                    <a:pt x="425" y="270"/>
                  </a:cubicBezTo>
                  <a:cubicBezTo>
                    <a:pt x="425" y="270"/>
                    <a:pt x="425" y="269"/>
                    <a:pt x="425" y="269"/>
                  </a:cubicBezTo>
                  <a:cubicBezTo>
                    <a:pt x="423" y="268"/>
                    <a:pt x="423" y="267"/>
                    <a:pt x="423" y="265"/>
                  </a:cubicBezTo>
                  <a:cubicBezTo>
                    <a:pt x="422" y="263"/>
                    <a:pt x="423" y="261"/>
                    <a:pt x="425" y="259"/>
                  </a:cubicBezTo>
                  <a:cubicBezTo>
                    <a:pt x="451" y="233"/>
                    <a:pt x="487" y="201"/>
                    <a:pt x="511" y="198"/>
                  </a:cubicBezTo>
                  <a:cubicBezTo>
                    <a:pt x="534" y="196"/>
                    <a:pt x="547" y="204"/>
                    <a:pt x="560" y="217"/>
                  </a:cubicBezTo>
                  <a:cubicBezTo>
                    <a:pt x="571" y="228"/>
                    <a:pt x="575" y="245"/>
                    <a:pt x="571" y="267"/>
                  </a:cubicBezTo>
                  <a:cubicBezTo>
                    <a:pt x="571" y="269"/>
                    <a:pt x="570" y="273"/>
                    <a:pt x="573" y="275"/>
                  </a:cubicBezTo>
                  <a:cubicBezTo>
                    <a:pt x="606" y="308"/>
                    <a:pt x="606" y="308"/>
                    <a:pt x="606" y="308"/>
                  </a:cubicBezTo>
                  <a:cubicBezTo>
                    <a:pt x="608" y="310"/>
                    <a:pt x="613" y="310"/>
                    <a:pt x="616" y="308"/>
                  </a:cubicBezTo>
                  <a:cubicBezTo>
                    <a:pt x="685" y="239"/>
                    <a:pt x="685" y="239"/>
                    <a:pt x="685" y="239"/>
                  </a:cubicBezTo>
                  <a:cubicBezTo>
                    <a:pt x="687" y="236"/>
                    <a:pt x="687" y="232"/>
                    <a:pt x="685" y="229"/>
                  </a:cubicBezTo>
                  <a:cubicBezTo>
                    <a:pt x="652" y="196"/>
                    <a:pt x="652" y="196"/>
                    <a:pt x="652" y="196"/>
                  </a:cubicBezTo>
                  <a:cubicBezTo>
                    <a:pt x="650" y="194"/>
                    <a:pt x="647" y="193"/>
                    <a:pt x="645" y="193"/>
                  </a:cubicBezTo>
                  <a:cubicBezTo>
                    <a:pt x="645" y="193"/>
                    <a:pt x="644" y="193"/>
                    <a:pt x="644" y="193"/>
                  </a:cubicBezTo>
                  <a:cubicBezTo>
                    <a:pt x="624" y="196"/>
                    <a:pt x="610" y="192"/>
                    <a:pt x="600" y="182"/>
                  </a:cubicBezTo>
                  <a:cubicBezTo>
                    <a:pt x="592" y="174"/>
                    <a:pt x="593" y="164"/>
                    <a:pt x="594" y="155"/>
                  </a:cubicBezTo>
                  <a:cubicBezTo>
                    <a:pt x="594" y="151"/>
                    <a:pt x="595" y="146"/>
                    <a:pt x="594" y="142"/>
                  </a:cubicBezTo>
                  <a:cubicBezTo>
                    <a:pt x="592" y="129"/>
                    <a:pt x="563" y="100"/>
                    <a:pt x="553" y="90"/>
                  </a:cubicBezTo>
                  <a:cubicBezTo>
                    <a:pt x="490" y="27"/>
                    <a:pt x="426" y="14"/>
                    <a:pt x="383" y="14"/>
                  </a:cubicBezTo>
                  <a:cubicBezTo>
                    <a:pt x="351" y="14"/>
                    <a:pt x="326" y="21"/>
                    <a:pt x="314" y="28"/>
                  </a:cubicBezTo>
                  <a:cubicBezTo>
                    <a:pt x="314" y="28"/>
                    <a:pt x="314" y="29"/>
                    <a:pt x="314" y="29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8" y="29"/>
                    <a:pt x="321" y="29"/>
                    <a:pt x="324" y="29"/>
                  </a:cubicBezTo>
                  <a:cubicBezTo>
                    <a:pt x="333" y="29"/>
                    <a:pt x="375" y="31"/>
                    <a:pt x="410" y="65"/>
                  </a:cubicBezTo>
                  <a:cubicBezTo>
                    <a:pt x="435" y="90"/>
                    <a:pt x="446" y="116"/>
                    <a:pt x="442" y="143"/>
                  </a:cubicBezTo>
                  <a:cubicBezTo>
                    <a:pt x="439" y="168"/>
                    <a:pt x="423" y="186"/>
                    <a:pt x="414" y="195"/>
                  </a:cubicBezTo>
                  <a:cubicBezTo>
                    <a:pt x="396" y="213"/>
                    <a:pt x="396" y="213"/>
                    <a:pt x="396" y="213"/>
                  </a:cubicBezTo>
                  <a:cubicBezTo>
                    <a:pt x="387" y="222"/>
                    <a:pt x="387" y="222"/>
                    <a:pt x="387" y="222"/>
                  </a:cubicBezTo>
                  <a:cubicBezTo>
                    <a:pt x="384" y="224"/>
                    <a:pt x="380" y="224"/>
                    <a:pt x="377" y="222"/>
                  </a:cubicBezTo>
                  <a:cubicBezTo>
                    <a:pt x="376" y="221"/>
                    <a:pt x="375" y="220"/>
                    <a:pt x="374" y="220"/>
                  </a:cubicBezTo>
                  <a:cubicBezTo>
                    <a:pt x="373" y="220"/>
                    <a:pt x="372" y="220"/>
                    <a:pt x="371" y="222"/>
                  </a:cubicBezTo>
                  <a:cubicBezTo>
                    <a:pt x="369" y="223"/>
                    <a:pt x="365" y="226"/>
                    <a:pt x="359" y="230"/>
                  </a:cubicBezTo>
                  <a:cubicBezTo>
                    <a:pt x="350" y="237"/>
                    <a:pt x="336" y="248"/>
                    <a:pt x="321" y="260"/>
                  </a:cubicBezTo>
                  <a:cubicBezTo>
                    <a:pt x="318" y="262"/>
                    <a:pt x="314" y="262"/>
                    <a:pt x="311" y="260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8" y="146"/>
                    <a:pt x="197" y="144"/>
                    <a:pt x="198" y="141"/>
                  </a:cubicBezTo>
                  <a:cubicBezTo>
                    <a:pt x="209" y="108"/>
                    <a:pt x="201" y="73"/>
                    <a:pt x="176" y="48"/>
                  </a:cubicBezTo>
                  <a:cubicBezTo>
                    <a:pt x="159" y="31"/>
                    <a:pt x="136" y="22"/>
                    <a:pt x="112" y="22"/>
                  </a:cubicBezTo>
                  <a:cubicBezTo>
                    <a:pt x="106" y="22"/>
                    <a:pt x="100" y="22"/>
                    <a:pt x="95" y="23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47" y="75"/>
                    <a:pt x="138" y="125"/>
                    <a:pt x="131" y="132"/>
                  </a:cubicBezTo>
                  <a:cubicBezTo>
                    <a:pt x="124" y="139"/>
                    <a:pt x="95" y="143"/>
                    <a:pt x="82" y="143"/>
                  </a:cubicBezTo>
                  <a:cubicBezTo>
                    <a:pt x="73" y="143"/>
                    <a:pt x="69" y="142"/>
                    <a:pt x="66" y="139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17" y="125"/>
                    <a:pt x="26" y="155"/>
                    <a:pt x="47" y="177"/>
                  </a:cubicBezTo>
                  <a:cubicBezTo>
                    <a:pt x="65" y="194"/>
                    <a:pt x="87" y="204"/>
                    <a:pt x="112" y="204"/>
                  </a:cubicBezTo>
                  <a:cubicBezTo>
                    <a:pt x="121" y="204"/>
                    <a:pt x="131" y="202"/>
                    <a:pt x="140" y="199"/>
                  </a:cubicBezTo>
                  <a:cubicBezTo>
                    <a:pt x="143" y="198"/>
                    <a:pt x="145" y="199"/>
                    <a:pt x="147" y="201"/>
                  </a:cubicBezTo>
                  <a:cubicBezTo>
                    <a:pt x="255" y="308"/>
                    <a:pt x="255" y="308"/>
                    <a:pt x="255" y="308"/>
                  </a:cubicBezTo>
                  <a:cubicBezTo>
                    <a:pt x="258" y="311"/>
                    <a:pt x="258" y="315"/>
                    <a:pt x="255" y="318"/>
                  </a:cubicBezTo>
                  <a:cubicBezTo>
                    <a:pt x="243" y="331"/>
                    <a:pt x="230" y="346"/>
                    <a:pt x="217" y="360"/>
                  </a:cubicBezTo>
                  <a:cubicBezTo>
                    <a:pt x="201" y="378"/>
                    <a:pt x="186" y="395"/>
                    <a:pt x="173" y="408"/>
                  </a:cubicBezTo>
                  <a:cubicBezTo>
                    <a:pt x="152" y="428"/>
                    <a:pt x="116" y="452"/>
                    <a:pt x="98" y="464"/>
                  </a:cubicBezTo>
                  <a:cubicBezTo>
                    <a:pt x="95" y="466"/>
                    <a:pt x="91" y="468"/>
                    <a:pt x="89" y="469"/>
                  </a:cubicBezTo>
                  <a:cubicBezTo>
                    <a:pt x="89" y="472"/>
                    <a:pt x="89" y="479"/>
                    <a:pt x="90" y="481"/>
                  </a:cubicBezTo>
                  <a:cubicBezTo>
                    <a:pt x="95" y="486"/>
                    <a:pt x="142" y="533"/>
                    <a:pt x="142" y="533"/>
                  </a:cubicBezTo>
                  <a:cubicBezTo>
                    <a:pt x="154" y="545"/>
                    <a:pt x="164" y="555"/>
                    <a:pt x="166" y="557"/>
                  </a:cubicBezTo>
                  <a:cubicBezTo>
                    <a:pt x="167" y="558"/>
                    <a:pt x="169" y="558"/>
                    <a:pt x="172" y="558"/>
                  </a:cubicBezTo>
                  <a:cubicBezTo>
                    <a:pt x="175" y="558"/>
                    <a:pt x="177" y="558"/>
                    <a:pt x="178" y="557"/>
                  </a:cubicBezTo>
                  <a:cubicBezTo>
                    <a:pt x="179" y="556"/>
                    <a:pt x="183" y="551"/>
                    <a:pt x="187" y="545"/>
                  </a:cubicBezTo>
                  <a:cubicBezTo>
                    <a:pt x="204" y="521"/>
                    <a:pt x="241" y="472"/>
                    <a:pt x="262" y="451"/>
                  </a:cubicBezTo>
                  <a:cubicBezTo>
                    <a:pt x="275" y="438"/>
                    <a:pt x="287" y="428"/>
                    <a:pt x="299" y="417"/>
                  </a:cubicBezTo>
                  <a:cubicBezTo>
                    <a:pt x="309" y="409"/>
                    <a:pt x="318" y="401"/>
                    <a:pt x="329" y="392"/>
                  </a:cubicBezTo>
                  <a:cubicBezTo>
                    <a:pt x="330" y="390"/>
                    <a:pt x="332" y="390"/>
                    <a:pt x="333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74464" y="3002688"/>
            <a:ext cx="748395" cy="724520"/>
            <a:chOff x="9919281" y="2600908"/>
            <a:chExt cx="756000" cy="756000"/>
          </a:xfrm>
        </p:grpSpPr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9919281" y="2600908"/>
              <a:ext cx="756000" cy="75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24"/>
            <p:cNvSpPr>
              <a:spLocks noEditPoints="1"/>
            </p:cNvSpPr>
            <p:nvPr/>
          </p:nvSpPr>
          <p:spPr bwMode="auto">
            <a:xfrm>
              <a:off x="10031772" y="2708920"/>
              <a:ext cx="479297" cy="561247"/>
            </a:xfrm>
            <a:custGeom>
              <a:avLst/>
              <a:gdLst>
                <a:gd name="T0" fmla="*/ 247 w 557"/>
                <a:gd name="T1" fmla="*/ 666 h 666"/>
                <a:gd name="T2" fmla="*/ 238 w 557"/>
                <a:gd name="T3" fmla="*/ 663 h 666"/>
                <a:gd name="T4" fmla="*/ 226 w 557"/>
                <a:gd name="T5" fmla="*/ 641 h 666"/>
                <a:gd name="T6" fmla="*/ 210 w 557"/>
                <a:gd name="T7" fmla="*/ 545 h 666"/>
                <a:gd name="T8" fmla="*/ 173 w 557"/>
                <a:gd name="T9" fmla="*/ 552 h 666"/>
                <a:gd name="T10" fmla="*/ 148 w 557"/>
                <a:gd name="T11" fmla="*/ 545 h 666"/>
                <a:gd name="T12" fmla="*/ 148 w 557"/>
                <a:gd name="T13" fmla="*/ 545 h 666"/>
                <a:gd name="T14" fmla="*/ 147 w 557"/>
                <a:gd name="T15" fmla="*/ 545 h 666"/>
                <a:gd name="T16" fmla="*/ 128 w 557"/>
                <a:gd name="T17" fmla="*/ 484 h 666"/>
                <a:gd name="T18" fmla="*/ 105 w 557"/>
                <a:gd name="T19" fmla="*/ 482 h 666"/>
                <a:gd name="T20" fmla="*/ 32 w 557"/>
                <a:gd name="T21" fmla="*/ 497 h 666"/>
                <a:gd name="T22" fmla="*/ 7 w 557"/>
                <a:gd name="T23" fmla="*/ 492 h 666"/>
                <a:gd name="T24" fmla="*/ 5 w 557"/>
                <a:gd name="T25" fmla="*/ 467 h 666"/>
                <a:gd name="T26" fmla="*/ 93 w 557"/>
                <a:gd name="T27" fmla="*/ 355 h 666"/>
                <a:gd name="T28" fmla="*/ 164 w 557"/>
                <a:gd name="T29" fmla="*/ 340 h 666"/>
                <a:gd name="T30" fmla="*/ 215 w 557"/>
                <a:gd name="T31" fmla="*/ 254 h 666"/>
                <a:gd name="T32" fmla="*/ 455 w 557"/>
                <a:gd name="T33" fmla="*/ 77 h 666"/>
                <a:gd name="T34" fmla="*/ 536 w 557"/>
                <a:gd name="T35" fmla="*/ 3 h 666"/>
                <a:gd name="T36" fmla="*/ 545 w 557"/>
                <a:gd name="T37" fmla="*/ 0 h 666"/>
                <a:gd name="T38" fmla="*/ 555 w 557"/>
                <a:gd name="T39" fmla="*/ 5 h 666"/>
                <a:gd name="T40" fmla="*/ 555 w 557"/>
                <a:gd name="T41" fmla="*/ 18 h 666"/>
                <a:gd name="T42" fmla="*/ 510 w 557"/>
                <a:gd name="T43" fmla="*/ 114 h 666"/>
                <a:gd name="T44" fmla="*/ 406 w 557"/>
                <a:gd name="T45" fmla="*/ 396 h 666"/>
                <a:gd name="T46" fmla="*/ 338 w 557"/>
                <a:gd name="T47" fmla="*/ 470 h 666"/>
                <a:gd name="T48" fmla="*/ 344 w 557"/>
                <a:gd name="T49" fmla="*/ 542 h 666"/>
                <a:gd name="T50" fmla="*/ 263 w 557"/>
                <a:gd name="T51" fmla="*/ 658 h 666"/>
                <a:gd name="T52" fmla="*/ 247 w 557"/>
                <a:gd name="T53" fmla="*/ 666 h 666"/>
                <a:gd name="T54" fmla="*/ 214 w 557"/>
                <a:gd name="T55" fmla="*/ 530 h 666"/>
                <a:gd name="T56" fmla="*/ 220 w 557"/>
                <a:gd name="T57" fmla="*/ 533 h 666"/>
                <a:gd name="T58" fmla="*/ 240 w 557"/>
                <a:gd name="T59" fmla="*/ 643 h 666"/>
                <a:gd name="T60" fmla="*/ 244 w 557"/>
                <a:gd name="T61" fmla="*/ 651 h 666"/>
                <a:gd name="T62" fmla="*/ 252 w 557"/>
                <a:gd name="T63" fmla="*/ 649 h 666"/>
                <a:gd name="T64" fmla="*/ 331 w 557"/>
                <a:gd name="T65" fmla="*/ 537 h 666"/>
                <a:gd name="T66" fmla="*/ 323 w 557"/>
                <a:gd name="T67" fmla="*/ 471 h 666"/>
                <a:gd name="T68" fmla="*/ 325 w 557"/>
                <a:gd name="T69" fmla="*/ 463 h 666"/>
                <a:gd name="T70" fmla="*/ 395 w 557"/>
                <a:gd name="T71" fmla="*/ 388 h 666"/>
                <a:gd name="T72" fmla="*/ 495 w 557"/>
                <a:gd name="T73" fmla="*/ 115 h 666"/>
                <a:gd name="T74" fmla="*/ 496 w 557"/>
                <a:gd name="T75" fmla="*/ 111 h 666"/>
                <a:gd name="T76" fmla="*/ 540 w 557"/>
                <a:gd name="T77" fmla="*/ 19 h 666"/>
                <a:gd name="T78" fmla="*/ 463 w 557"/>
                <a:gd name="T79" fmla="*/ 89 h 666"/>
                <a:gd name="T80" fmla="*/ 458 w 557"/>
                <a:gd name="T81" fmla="*/ 91 h 666"/>
                <a:gd name="T82" fmla="*/ 226 w 557"/>
                <a:gd name="T83" fmla="*/ 262 h 666"/>
                <a:gd name="T84" fmla="*/ 174 w 557"/>
                <a:gd name="T85" fmla="*/ 351 h 666"/>
                <a:gd name="T86" fmla="*/ 166 w 557"/>
                <a:gd name="T87" fmla="*/ 355 h 666"/>
                <a:gd name="T88" fmla="*/ 145 w 557"/>
                <a:gd name="T89" fmla="*/ 353 h 666"/>
                <a:gd name="T90" fmla="*/ 102 w 557"/>
                <a:gd name="T91" fmla="*/ 366 h 666"/>
                <a:gd name="T92" fmla="*/ 17 w 557"/>
                <a:gd name="T93" fmla="*/ 474 h 666"/>
                <a:gd name="T94" fmla="*/ 18 w 557"/>
                <a:gd name="T95" fmla="*/ 483 h 666"/>
                <a:gd name="T96" fmla="*/ 26 w 557"/>
                <a:gd name="T97" fmla="*/ 485 h 666"/>
                <a:gd name="T98" fmla="*/ 105 w 557"/>
                <a:gd name="T99" fmla="*/ 468 h 666"/>
                <a:gd name="T100" fmla="*/ 137 w 557"/>
                <a:gd name="T101" fmla="*/ 472 h 666"/>
                <a:gd name="T102" fmla="*/ 142 w 557"/>
                <a:gd name="T103" fmla="*/ 479 h 666"/>
                <a:gd name="T104" fmla="*/ 155 w 557"/>
                <a:gd name="T105" fmla="*/ 534 h 666"/>
                <a:gd name="T106" fmla="*/ 173 w 557"/>
                <a:gd name="T107" fmla="*/ 538 h 666"/>
                <a:gd name="T108" fmla="*/ 212 w 557"/>
                <a:gd name="T109" fmla="*/ 530 h 666"/>
                <a:gd name="T110" fmla="*/ 214 w 557"/>
                <a:gd name="T111" fmla="*/ 53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7" h="666">
                  <a:moveTo>
                    <a:pt x="247" y="666"/>
                  </a:moveTo>
                  <a:cubicBezTo>
                    <a:pt x="244" y="666"/>
                    <a:pt x="241" y="665"/>
                    <a:pt x="238" y="663"/>
                  </a:cubicBezTo>
                  <a:cubicBezTo>
                    <a:pt x="229" y="660"/>
                    <a:pt x="224" y="651"/>
                    <a:pt x="226" y="641"/>
                  </a:cubicBezTo>
                  <a:cubicBezTo>
                    <a:pt x="226" y="639"/>
                    <a:pt x="232" y="588"/>
                    <a:pt x="210" y="545"/>
                  </a:cubicBezTo>
                  <a:cubicBezTo>
                    <a:pt x="196" y="550"/>
                    <a:pt x="184" y="552"/>
                    <a:pt x="173" y="552"/>
                  </a:cubicBezTo>
                  <a:cubicBezTo>
                    <a:pt x="162" y="552"/>
                    <a:pt x="154" y="550"/>
                    <a:pt x="148" y="545"/>
                  </a:cubicBezTo>
                  <a:cubicBezTo>
                    <a:pt x="148" y="545"/>
                    <a:pt x="148" y="545"/>
                    <a:pt x="148" y="545"/>
                  </a:cubicBezTo>
                  <a:cubicBezTo>
                    <a:pt x="147" y="545"/>
                    <a:pt x="147" y="545"/>
                    <a:pt x="147" y="545"/>
                  </a:cubicBezTo>
                  <a:cubicBezTo>
                    <a:pt x="134" y="535"/>
                    <a:pt x="128" y="515"/>
                    <a:pt x="128" y="484"/>
                  </a:cubicBezTo>
                  <a:cubicBezTo>
                    <a:pt x="121" y="483"/>
                    <a:pt x="113" y="482"/>
                    <a:pt x="105" y="482"/>
                  </a:cubicBezTo>
                  <a:cubicBezTo>
                    <a:pt x="65" y="482"/>
                    <a:pt x="32" y="497"/>
                    <a:pt x="32" y="497"/>
                  </a:cubicBezTo>
                  <a:cubicBezTo>
                    <a:pt x="23" y="501"/>
                    <a:pt x="13" y="499"/>
                    <a:pt x="7" y="492"/>
                  </a:cubicBezTo>
                  <a:cubicBezTo>
                    <a:pt x="1" y="485"/>
                    <a:pt x="0" y="475"/>
                    <a:pt x="5" y="467"/>
                  </a:cubicBezTo>
                  <a:cubicBezTo>
                    <a:pt x="14" y="453"/>
                    <a:pt x="59" y="382"/>
                    <a:pt x="93" y="355"/>
                  </a:cubicBezTo>
                  <a:cubicBezTo>
                    <a:pt x="111" y="341"/>
                    <a:pt x="135" y="336"/>
                    <a:pt x="164" y="340"/>
                  </a:cubicBezTo>
                  <a:cubicBezTo>
                    <a:pt x="177" y="310"/>
                    <a:pt x="194" y="281"/>
                    <a:pt x="215" y="254"/>
                  </a:cubicBezTo>
                  <a:cubicBezTo>
                    <a:pt x="315" y="119"/>
                    <a:pt x="412" y="79"/>
                    <a:pt x="455" y="77"/>
                  </a:cubicBezTo>
                  <a:cubicBezTo>
                    <a:pt x="536" y="3"/>
                    <a:pt x="536" y="3"/>
                    <a:pt x="536" y="3"/>
                  </a:cubicBezTo>
                  <a:cubicBezTo>
                    <a:pt x="538" y="1"/>
                    <a:pt x="541" y="0"/>
                    <a:pt x="545" y="0"/>
                  </a:cubicBezTo>
                  <a:cubicBezTo>
                    <a:pt x="549" y="0"/>
                    <a:pt x="553" y="2"/>
                    <a:pt x="555" y="5"/>
                  </a:cubicBezTo>
                  <a:cubicBezTo>
                    <a:pt x="557" y="9"/>
                    <a:pt x="557" y="14"/>
                    <a:pt x="555" y="18"/>
                  </a:cubicBezTo>
                  <a:cubicBezTo>
                    <a:pt x="510" y="114"/>
                    <a:pt x="510" y="114"/>
                    <a:pt x="510" y="114"/>
                  </a:cubicBezTo>
                  <a:cubicBezTo>
                    <a:pt x="523" y="166"/>
                    <a:pt x="496" y="275"/>
                    <a:pt x="406" y="396"/>
                  </a:cubicBezTo>
                  <a:cubicBezTo>
                    <a:pt x="386" y="423"/>
                    <a:pt x="363" y="448"/>
                    <a:pt x="338" y="470"/>
                  </a:cubicBezTo>
                  <a:cubicBezTo>
                    <a:pt x="350" y="496"/>
                    <a:pt x="352" y="521"/>
                    <a:pt x="344" y="542"/>
                  </a:cubicBezTo>
                  <a:cubicBezTo>
                    <a:pt x="328" y="584"/>
                    <a:pt x="269" y="651"/>
                    <a:pt x="263" y="658"/>
                  </a:cubicBezTo>
                  <a:cubicBezTo>
                    <a:pt x="259" y="663"/>
                    <a:pt x="253" y="666"/>
                    <a:pt x="247" y="666"/>
                  </a:cubicBezTo>
                  <a:close/>
                  <a:moveTo>
                    <a:pt x="214" y="530"/>
                  </a:moveTo>
                  <a:cubicBezTo>
                    <a:pt x="216" y="530"/>
                    <a:pt x="219" y="531"/>
                    <a:pt x="220" y="533"/>
                  </a:cubicBezTo>
                  <a:cubicBezTo>
                    <a:pt x="246" y="580"/>
                    <a:pt x="240" y="637"/>
                    <a:pt x="240" y="643"/>
                  </a:cubicBezTo>
                  <a:cubicBezTo>
                    <a:pt x="239" y="646"/>
                    <a:pt x="241" y="649"/>
                    <a:pt x="244" y="651"/>
                  </a:cubicBezTo>
                  <a:cubicBezTo>
                    <a:pt x="247" y="652"/>
                    <a:pt x="250" y="651"/>
                    <a:pt x="252" y="649"/>
                  </a:cubicBezTo>
                  <a:cubicBezTo>
                    <a:pt x="255" y="646"/>
                    <a:pt x="316" y="577"/>
                    <a:pt x="331" y="537"/>
                  </a:cubicBezTo>
                  <a:cubicBezTo>
                    <a:pt x="338" y="518"/>
                    <a:pt x="336" y="496"/>
                    <a:pt x="323" y="471"/>
                  </a:cubicBezTo>
                  <a:cubicBezTo>
                    <a:pt x="322" y="468"/>
                    <a:pt x="323" y="465"/>
                    <a:pt x="325" y="463"/>
                  </a:cubicBezTo>
                  <a:cubicBezTo>
                    <a:pt x="351" y="441"/>
                    <a:pt x="374" y="416"/>
                    <a:pt x="395" y="388"/>
                  </a:cubicBezTo>
                  <a:cubicBezTo>
                    <a:pt x="483" y="269"/>
                    <a:pt x="509" y="163"/>
                    <a:pt x="495" y="115"/>
                  </a:cubicBezTo>
                  <a:cubicBezTo>
                    <a:pt x="495" y="114"/>
                    <a:pt x="495" y="112"/>
                    <a:pt x="496" y="111"/>
                  </a:cubicBezTo>
                  <a:cubicBezTo>
                    <a:pt x="540" y="19"/>
                    <a:pt x="540" y="19"/>
                    <a:pt x="540" y="19"/>
                  </a:cubicBezTo>
                  <a:cubicBezTo>
                    <a:pt x="463" y="89"/>
                    <a:pt x="463" y="89"/>
                    <a:pt x="463" y="89"/>
                  </a:cubicBezTo>
                  <a:cubicBezTo>
                    <a:pt x="461" y="90"/>
                    <a:pt x="460" y="91"/>
                    <a:pt x="458" y="91"/>
                  </a:cubicBezTo>
                  <a:cubicBezTo>
                    <a:pt x="418" y="92"/>
                    <a:pt x="325" y="129"/>
                    <a:pt x="226" y="262"/>
                  </a:cubicBezTo>
                  <a:cubicBezTo>
                    <a:pt x="205" y="290"/>
                    <a:pt x="188" y="320"/>
                    <a:pt x="174" y="351"/>
                  </a:cubicBezTo>
                  <a:cubicBezTo>
                    <a:pt x="173" y="354"/>
                    <a:pt x="170" y="355"/>
                    <a:pt x="166" y="355"/>
                  </a:cubicBezTo>
                  <a:cubicBezTo>
                    <a:pt x="159" y="354"/>
                    <a:pt x="152" y="353"/>
                    <a:pt x="145" y="353"/>
                  </a:cubicBezTo>
                  <a:cubicBezTo>
                    <a:pt x="128" y="353"/>
                    <a:pt x="113" y="357"/>
                    <a:pt x="102" y="366"/>
                  </a:cubicBezTo>
                  <a:cubicBezTo>
                    <a:pt x="68" y="392"/>
                    <a:pt x="22" y="466"/>
                    <a:pt x="17" y="474"/>
                  </a:cubicBezTo>
                  <a:cubicBezTo>
                    <a:pt x="15" y="477"/>
                    <a:pt x="15" y="481"/>
                    <a:pt x="18" y="483"/>
                  </a:cubicBezTo>
                  <a:cubicBezTo>
                    <a:pt x="20" y="485"/>
                    <a:pt x="23" y="486"/>
                    <a:pt x="26" y="485"/>
                  </a:cubicBezTo>
                  <a:cubicBezTo>
                    <a:pt x="26" y="485"/>
                    <a:pt x="62" y="468"/>
                    <a:pt x="105" y="468"/>
                  </a:cubicBezTo>
                  <a:cubicBezTo>
                    <a:pt x="116" y="468"/>
                    <a:pt x="127" y="469"/>
                    <a:pt x="137" y="472"/>
                  </a:cubicBezTo>
                  <a:cubicBezTo>
                    <a:pt x="140" y="472"/>
                    <a:pt x="142" y="475"/>
                    <a:pt x="142" y="479"/>
                  </a:cubicBezTo>
                  <a:cubicBezTo>
                    <a:pt x="141" y="507"/>
                    <a:pt x="146" y="527"/>
                    <a:pt x="155" y="534"/>
                  </a:cubicBezTo>
                  <a:cubicBezTo>
                    <a:pt x="160" y="537"/>
                    <a:pt x="165" y="538"/>
                    <a:pt x="173" y="538"/>
                  </a:cubicBezTo>
                  <a:cubicBezTo>
                    <a:pt x="183" y="538"/>
                    <a:pt x="197" y="535"/>
                    <a:pt x="212" y="530"/>
                  </a:cubicBezTo>
                  <a:cubicBezTo>
                    <a:pt x="212" y="530"/>
                    <a:pt x="213" y="530"/>
                    <a:pt x="214" y="5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53" name="Arc 52"/>
          <p:cNvSpPr/>
          <p:nvPr/>
        </p:nvSpPr>
        <p:spPr>
          <a:xfrm>
            <a:off x="6681658" y="2373939"/>
            <a:ext cx="2156817" cy="2088011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8" name="Group 17"/>
          <p:cNvGrpSpPr/>
          <p:nvPr/>
        </p:nvGrpSpPr>
        <p:grpSpPr>
          <a:xfrm>
            <a:off x="909405" y="3045698"/>
            <a:ext cx="747900" cy="723600"/>
            <a:chOff x="953819" y="2872958"/>
            <a:chExt cx="1060424" cy="1063229"/>
          </a:xfrm>
        </p:grpSpPr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953819" y="2872958"/>
              <a:ext cx="1060424" cy="10632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0058" y="3032951"/>
              <a:ext cx="460078" cy="749030"/>
              <a:chOff x="2832100" y="2760663"/>
              <a:chExt cx="260350" cy="423863"/>
            </a:xfrm>
          </p:grpSpPr>
          <p:sp>
            <p:nvSpPr>
              <p:cNvPr id="59" name="Freeform 44"/>
              <p:cNvSpPr>
                <a:spLocks noEditPoints="1"/>
              </p:cNvSpPr>
              <p:nvPr/>
            </p:nvSpPr>
            <p:spPr bwMode="auto">
              <a:xfrm>
                <a:off x="2898775" y="3095625"/>
                <a:ext cx="123825" cy="38100"/>
              </a:xfrm>
              <a:custGeom>
                <a:avLst/>
                <a:gdLst>
                  <a:gd name="T0" fmla="*/ 62 w 73"/>
                  <a:gd name="T1" fmla="*/ 22 h 22"/>
                  <a:gd name="T2" fmla="*/ 12 w 73"/>
                  <a:gd name="T3" fmla="*/ 22 h 22"/>
                  <a:gd name="T4" fmla="*/ 0 w 73"/>
                  <a:gd name="T5" fmla="*/ 11 h 22"/>
                  <a:gd name="T6" fmla="*/ 12 w 73"/>
                  <a:gd name="T7" fmla="*/ 0 h 22"/>
                  <a:gd name="T8" fmla="*/ 62 w 73"/>
                  <a:gd name="T9" fmla="*/ 0 h 22"/>
                  <a:gd name="T10" fmla="*/ 73 w 73"/>
                  <a:gd name="T11" fmla="*/ 11 h 22"/>
                  <a:gd name="T12" fmla="*/ 62 w 73"/>
                  <a:gd name="T13" fmla="*/ 22 h 22"/>
                  <a:gd name="T14" fmla="*/ 12 w 73"/>
                  <a:gd name="T15" fmla="*/ 5 h 22"/>
                  <a:gd name="T16" fmla="*/ 5 w 73"/>
                  <a:gd name="T17" fmla="*/ 11 h 22"/>
                  <a:gd name="T18" fmla="*/ 12 w 73"/>
                  <a:gd name="T19" fmla="*/ 18 h 22"/>
                  <a:gd name="T20" fmla="*/ 62 w 73"/>
                  <a:gd name="T21" fmla="*/ 18 h 22"/>
                  <a:gd name="T22" fmla="*/ 69 w 73"/>
                  <a:gd name="T23" fmla="*/ 11 h 22"/>
                  <a:gd name="T24" fmla="*/ 62 w 73"/>
                  <a:gd name="T25" fmla="*/ 5 h 22"/>
                  <a:gd name="T26" fmla="*/ 12 w 73"/>
                  <a:gd name="T2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2">
                    <a:moveTo>
                      <a:pt x="62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6" y="22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2"/>
                      <a:pt x="62" y="22"/>
                    </a:cubicBezTo>
                    <a:close/>
                    <a:moveTo>
                      <a:pt x="12" y="5"/>
                    </a:moveTo>
                    <a:cubicBezTo>
                      <a:pt x="8" y="5"/>
                      <a:pt x="5" y="7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7"/>
                      <a:pt x="66" y="5"/>
                      <a:pt x="62" y="5"/>
                    </a:cubicBez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45"/>
              <p:cNvSpPr>
                <a:spLocks noEditPoints="1"/>
              </p:cNvSpPr>
              <p:nvPr/>
            </p:nvSpPr>
            <p:spPr bwMode="auto">
              <a:xfrm>
                <a:off x="2898775" y="3127375"/>
                <a:ext cx="123825" cy="36513"/>
              </a:xfrm>
              <a:custGeom>
                <a:avLst/>
                <a:gdLst>
                  <a:gd name="T0" fmla="*/ 62 w 73"/>
                  <a:gd name="T1" fmla="*/ 22 h 22"/>
                  <a:gd name="T2" fmla="*/ 12 w 73"/>
                  <a:gd name="T3" fmla="*/ 22 h 22"/>
                  <a:gd name="T4" fmla="*/ 0 w 73"/>
                  <a:gd name="T5" fmla="*/ 11 h 22"/>
                  <a:gd name="T6" fmla="*/ 12 w 73"/>
                  <a:gd name="T7" fmla="*/ 0 h 22"/>
                  <a:gd name="T8" fmla="*/ 62 w 73"/>
                  <a:gd name="T9" fmla="*/ 0 h 22"/>
                  <a:gd name="T10" fmla="*/ 73 w 73"/>
                  <a:gd name="T11" fmla="*/ 11 h 22"/>
                  <a:gd name="T12" fmla="*/ 62 w 73"/>
                  <a:gd name="T13" fmla="*/ 22 h 22"/>
                  <a:gd name="T14" fmla="*/ 12 w 73"/>
                  <a:gd name="T15" fmla="*/ 4 h 22"/>
                  <a:gd name="T16" fmla="*/ 5 w 73"/>
                  <a:gd name="T17" fmla="*/ 11 h 22"/>
                  <a:gd name="T18" fmla="*/ 12 w 73"/>
                  <a:gd name="T19" fmla="*/ 18 h 22"/>
                  <a:gd name="T20" fmla="*/ 62 w 73"/>
                  <a:gd name="T21" fmla="*/ 18 h 22"/>
                  <a:gd name="T22" fmla="*/ 69 w 73"/>
                  <a:gd name="T23" fmla="*/ 11 h 22"/>
                  <a:gd name="T24" fmla="*/ 62 w 73"/>
                  <a:gd name="T25" fmla="*/ 4 h 22"/>
                  <a:gd name="T26" fmla="*/ 12 w 73"/>
                  <a:gd name="T2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2">
                    <a:moveTo>
                      <a:pt x="62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6" y="22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2"/>
                      <a:pt x="62" y="22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5" y="7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7"/>
                      <a:pt x="66" y="4"/>
                      <a:pt x="62" y="4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46"/>
              <p:cNvSpPr>
                <a:spLocks/>
              </p:cNvSpPr>
              <p:nvPr/>
            </p:nvSpPr>
            <p:spPr bwMode="auto">
              <a:xfrm>
                <a:off x="2921000" y="3157538"/>
                <a:ext cx="80963" cy="26988"/>
              </a:xfrm>
              <a:custGeom>
                <a:avLst/>
                <a:gdLst>
                  <a:gd name="T0" fmla="*/ 24 w 48"/>
                  <a:gd name="T1" fmla="*/ 16 h 16"/>
                  <a:gd name="T2" fmla="*/ 0 w 48"/>
                  <a:gd name="T3" fmla="*/ 2 h 16"/>
                  <a:gd name="T4" fmla="*/ 2 w 48"/>
                  <a:gd name="T5" fmla="*/ 0 h 16"/>
                  <a:gd name="T6" fmla="*/ 4 w 48"/>
                  <a:gd name="T7" fmla="*/ 2 h 16"/>
                  <a:gd name="T8" fmla="*/ 24 w 48"/>
                  <a:gd name="T9" fmla="*/ 11 h 16"/>
                  <a:gd name="T10" fmla="*/ 43 w 48"/>
                  <a:gd name="T11" fmla="*/ 2 h 16"/>
                  <a:gd name="T12" fmla="*/ 46 w 48"/>
                  <a:gd name="T13" fmla="*/ 0 h 16"/>
                  <a:gd name="T14" fmla="*/ 48 w 48"/>
                  <a:gd name="T15" fmla="*/ 2 h 16"/>
                  <a:gd name="T16" fmla="*/ 24 w 48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6">
                    <a:moveTo>
                      <a:pt x="24" y="16"/>
                    </a:moveTo>
                    <a:cubicBezTo>
                      <a:pt x="10" y="16"/>
                      <a:pt x="0" y="10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6"/>
                      <a:pt x="12" y="11"/>
                      <a:pt x="24" y="11"/>
                    </a:cubicBezTo>
                    <a:cubicBezTo>
                      <a:pt x="35" y="11"/>
                      <a:pt x="43" y="6"/>
                      <a:pt x="43" y="2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10"/>
                      <a:pt x="37" y="16"/>
                      <a:pt x="24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47"/>
              <p:cNvSpPr>
                <a:spLocks noEditPoints="1"/>
              </p:cNvSpPr>
              <p:nvPr/>
            </p:nvSpPr>
            <p:spPr bwMode="auto">
              <a:xfrm>
                <a:off x="2832100" y="2760663"/>
                <a:ext cx="260350" cy="314325"/>
              </a:xfrm>
              <a:custGeom>
                <a:avLst/>
                <a:gdLst>
                  <a:gd name="T0" fmla="*/ 101 w 154"/>
                  <a:gd name="T1" fmla="*/ 185 h 185"/>
                  <a:gd name="T2" fmla="*/ 53 w 154"/>
                  <a:gd name="T3" fmla="*/ 185 h 185"/>
                  <a:gd name="T4" fmla="*/ 32 w 154"/>
                  <a:gd name="T5" fmla="*/ 164 h 185"/>
                  <a:gd name="T6" fmla="*/ 32 w 154"/>
                  <a:gd name="T7" fmla="*/ 149 h 185"/>
                  <a:gd name="T8" fmla="*/ 22 w 154"/>
                  <a:gd name="T9" fmla="*/ 130 h 185"/>
                  <a:gd name="T10" fmla="*/ 0 w 154"/>
                  <a:gd name="T11" fmla="*/ 77 h 185"/>
                  <a:gd name="T12" fmla="*/ 77 w 154"/>
                  <a:gd name="T13" fmla="*/ 0 h 185"/>
                  <a:gd name="T14" fmla="*/ 154 w 154"/>
                  <a:gd name="T15" fmla="*/ 77 h 185"/>
                  <a:gd name="T16" fmla="*/ 132 w 154"/>
                  <a:gd name="T17" fmla="*/ 130 h 185"/>
                  <a:gd name="T18" fmla="*/ 122 w 154"/>
                  <a:gd name="T19" fmla="*/ 149 h 185"/>
                  <a:gd name="T20" fmla="*/ 122 w 154"/>
                  <a:gd name="T21" fmla="*/ 164 h 185"/>
                  <a:gd name="T22" fmla="*/ 101 w 154"/>
                  <a:gd name="T23" fmla="*/ 185 h 185"/>
                  <a:gd name="T24" fmla="*/ 77 w 154"/>
                  <a:gd name="T25" fmla="*/ 5 h 185"/>
                  <a:gd name="T26" fmla="*/ 5 w 154"/>
                  <a:gd name="T27" fmla="*/ 77 h 185"/>
                  <a:gd name="T28" fmla="*/ 25 w 154"/>
                  <a:gd name="T29" fmla="*/ 127 h 185"/>
                  <a:gd name="T30" fmla="*/ 36 w 154"/>
                  <a:gd name="T31" fmla="*/ 149 h 185"/>
                  <a:gd name="T32" fmla="*/ 36 w 154"/>
                  <a:gd name="T33" fmla="*/ 164 h 185"/>
                  <a:gd name="T34" fmla="*/ 53 w 154"/>
                  <a:gd name="T35" fmla="*/ 180 h 185"/>
                  <a:gd name="T36" fmla="*/ 101 w 154"/>
                  <a:gd name="T37" fmla="*/ 180 h 185"/>
                  <a:gd name="T38" fmla="*/ 117 w 154"/>
                  <a:gd name="T39" fmla="*/ 164 h 185"/>
                  <a:gd name="T40" fmla="*/ 117 w 154"/>
                  <a:gd name="T41" fmla="*/ 149 h 185"/>
                  <a:gd name="T42" fmla="*/ 129 w 154"/>
                  <a:gd name="T43" fmla="*/ 127 h 185"/>
                  <a:gd name="T44" fmla="*/ 149 w 154"/>
                  <a:gd name="T45" fmla="*/ 77 h 185"/>
                  <a:gd name="T46" fmla="*/ 77 w 154"/>
                  <a:gd name="T47" fmla="*/ 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4" h="185">
                    <a:moveTo>
                      <a:pt x="101" y="185"/>
                    </a:moveTo>
                    <a:cubicBezTo>
                      <a:pt x="53" y="185"/>
                      <a:pt x="53" y="185"/>
                      <a:pt x="53" y="185"/>
                    </a:cubicBezTo>
                    <a:cubicBezTo>
                      <a:pt x="41" y="185"/>
                      <a:pt x="32" y="175"/>
                      <a:pt x="32" y="164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1"/>
                      <a:pt x="28" y="137"/>
                      <a:pt x="22" y="130"/>
                    </a:cubicBezTo>
                    <a:cubicBezTo>
                      <a:pt x="8" y="117"/>
                      <a:pt x="0" y="97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97"/>
                      <a:pt x="146" y="117"/>
                      <a:pt x="132" y="130"/>
                    </a:cubicBezTo>
                    <a:cubicBezTo>
                      <a:pt x="125" y="137"/>
                      <a:pt x="122" y="141"/>
                      <a:pt x="122" y="149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2" y="175"/>
                      <a:pt x="113" y="185"/>
                      <a:pt x="101" y="185"/>
                    </a:cubicBezTo>
                    <a:close/>
                    <a:moveTo>
                      <a:pt x="77" y="5"/>
                    </a:moveTo>
                    <a:cubicBezTo>
                      <a:pt x="37" y="5"/>
                      <a:pt x="5" y="37"/>
                      <a:pt x="5" y="77"/>
                    </a:cubicBezTo>
                    <a:cubicBezTo>
                      <a:pt x="5" y="96"/>
                      <a:pt x="12" y="114"/>
                      <a:pt x="25" y="127"/>
                    </a:cubicBezTo>
                    <a:cubicBezTo>
                      <a:pt x="32" y="134"/>
                      <a:pt x="36" y="140"/>
                      <a:pt x="36" y="149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73"/>
                      <a:pt x="44" y="180"/>
                      <a:pt x="53" y="180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10" y="180"/>
                      <a:pt x="117" y="173"/>
                      <a:pt x="117" y="164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7" y="140"/>
                      <a:pt x="122" y="134"/>
                      <a:pt x="129" y="127"/>
                    </a:cubicBezTo>
                    <a:cubicBezTo>
                      <a:pt x="142" y="114"/>
                      <a:pt x="149" y="96"/>
                      <a:pt x="149" y="77"/>
                    </a:cubicBezTo>
                    <a:cubicBezTo>
                      <a:pt x="149" y="37"/>
                      <a:pt x="117" y="5"/>
                      <a:pt x="7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48"/>
              <p:cNvSpPr>
                <a:spLocks noEditPoints="1"/>
              </p:cNvSpPr>
              <p:nvPr/>
            </p:nvSpPr>
            <p:spPr bwMode="auto">
              <a:xfrm>
                <a:off x="2898775" y="3065463"/>
                <a:ext cx="123825" cy="39688"/>
              </a:xfrm>
              <a:custGeom>
                <a:avLst/>
                <a:gdLst>
                  <a:gd name="T0" fmla="*/ 62 w 73"/>
                  <a:gd name="T1" fmla="*/ 23 h 23"/>
                  <a:gd name="T2" fmla="*/ 12 w 73"/>
                  <a:gd name="T3" fmla="*/ 23 h 23"/>
                  <a:gd name="T4" fmla="*/ 0 w 73"/>
                  <a:gd name="T5" fmla="*/ 11 h 23"/>
                  <a:gd name="T6" fmla="*/ 12 w 73"/>
                  <a:gd name="T7" fmla="*/ 0 h 23"/>
                  <a:gd name="T8" fmla="*/ 62 w 73"/>
                  <a:gd name="T9" fmla="*/ 0 h 23"/>
                  <a:gd name="T10" fmla="*/ 73 w 73"/>
                  <a:gd name="T11" fmla="*/ 11 h 23"/>
                  <a:gd name="T12" fmla="*/ 62 w 73"/>
                  <a:gd name="T13" fmla="*/ 23 h 23"/>
                  <a:gd name="T14" fmla="*/ 12 w 73"/>
                  <a:gd name="T15" fmla="*/ 5 h 23"/>
                  <a:gd name="T16" fmla="*/ 5 w 73"/>
                  <a:gd name="T17" fmla="*/ 11 h 23"/>
                  <a:gd name="T18" fmla="*/ 12 w 73"/>
                  <a:gd name="T19" fmla="*/ 18 h 23"/>
                  <a:gd name="T20" fmla="*/ 62 w 73"/>
                  <a:gd name="T21" fmla="*/ 18 h 23"/>
                  <a:gd name="T22" fmla="*/ 69 w 73"/>
                  <a:gd name="T23" fmla="*/ 11 h 23"/>
                  <a:gd name="T24" fmla="*/ 62 w 73"/>
                  <a:gd name="T25" fmla="*/ 5 h 23"/>
                  <a:gd name="T26" fmla="*/ 12 w 73"/>
                  <a:gd name="T2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3">
                    <a:moveTo>
                      <a:pt x="6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6" y="23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3"/>
                      <a:pt x="62" y="23"/>
                    </a:cubicBezTo>
                    <a:close/>
                    <a:moveTo>
                      <a:pt x="12" y="5"/>
                    </a:moveTo>
                    <a:cubicBezTo>
                      <a:pt x="8" y="5"/>
                      <a:pt x="5" y="8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8"/>
                      <a:pt x="66" y="5"/>
                      <a:pt x="62" y="5"/>
                    </a:cubicBez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74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3" dur="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4" dur="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45" grpId="0" animBg="1"/>
          <p:bldP spid="48" grpId="0"/>
          <p:bldP spid="49" grpId="0"/>
          <p:bldP spid="5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45" grpId="0" animBg="1"/>
          <p:bldP spid="48" grpId="0"/>
          <p:bldP spid="49" grpId="0"/>
          <p:bldP spid="53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772"/>
            <a:ext cx="7772400" cy="817561"/>
          </a:xfrm>
        </p:spPr>
        <p:txBody>
          <a:bodyPr/>
          <a:lstStyle/>
          <a:p>
            <a:r>
              <a:rPr lang="en-IN" dirty="0"/>
              <a:t>Current Voters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160748"/>
            <a:ext cx="8058212" cy="4680520"/>
          </a:xfrm>
        </p:spPr>
      </p:pic>
      <p:sp>
        <p:nvSpPr>
          <p:cNvPr id="6" name="TextBox 5"/>
          <p:cNvSpPr txBox="1"/>
          <p:nvPr/>
        </p:nvSpPr>
        <p:spPr>
          <a:xfrm>
            <a:off x="2577415" y="618500"/>
            <a:ext cx="3989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Years since last vote vs age</a:t>
            </a:r>
          </a:p>
        </p:txBody>
      </p:sp>
    </p:spTree>
    <p:extLst>
      <p:ext uri="{BB962C8B-B14F-4D97-AF65-F5344CB8AC3E}">
        <p14:creationId xmlns:p14="http://schemas.microsoft.com/office/powerpoint/2010/main" val="4032535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772"/>
            <a:ext cx="7772400" cy="817561"/>
          </a:xfrm>
        </p:spPr>
        <p:txBody>
          <a:bodyPr/>
          <a:lstStyle/>
          <a:p>
            <a:r>
              <a:rPr lang="en-IN" dirty="0"/>
              <a:t>Current active voters (excluding 2016 voters)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08" t="7295" r="7208" b="7121"/>
          <a:stretch/>
        </p:blipFill>
        <p:spPr>
          <a:xfrm>
            <a:off x="1492390" y="584684"/>
            <a:ext cx="6159219" cy="6159219"/>
          </a:xfrm>
        </p:spPr>
      </p:pic>
    </p:spTree>
    <p:extLst>
      <p:ext uri="{BB962C8B-B14F-4D97-AF65-F5344CB8AC3E}">
        <p14:creationId xmlns:p14="http://schemas.microsoft.com/office/powerpoint/2010/main" val="11281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772"/>
            <a:ext cx="7772400" cy="817561"/>
          </a:xfrm>
        </p:spPr>
        <p:txBody>
          <a:bodyPr/>
          <a:lstStyle/>
          <a:p>
            <a:r>
              <a:rPr lang="en-IN" dirty="0"/>
              <a:t>Current Voters (excluding 2016 voters)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885" y="1054656"/>
            <a:ext cx="8074230" cy="5218660"/>
          </a:xfrm>
        </p:spPr>
      </p:pic>
      <p:sp>
        <p:nvSpPr>
          <p:cNvPr id="6" name="TextBox 5"/>
          <p:cNvSpPr txBox="1"/>
          <p:nvPr/>
        </p:nvSpPr>
        <p:spPr>
          <a:xfrm>
            <a:off x="2577415" y="721162"/>
            <a:ext cx="3989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Years since last vote vs age</a:t>
            </a:r>
          </a:p>
        </p:txBody>
      </p:sp>
    </p:spTree>
    <p:extLst>
      <p:ext uri="{BB962C8B-B14F-4D97-AF65-F5344CB8AC3E}">
        <p14:creationId xmlns:p14="http://schemas.microsoft.com/office/powerpoint/2010/main" val="293735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81520" y="614508"/>
            <a:ext cx="475252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/>
              <a:t>Deliverables &amp; Future work</a:t>
            </a:r>
          </a:p>
        </p:txBody>
      </p:sp>
      <p:sp>
        <p:nvSpPr>
          <p:cNvPr id="7" name="Oval 6"/>
          <p:cNvSpPr/>
          <p:nvPr/>
        </p:nvSpPr>
        <p:spPr>
          <a:xfrm>
            <a:off x="3781520" y="2744924"/>
            <a:ext cx="737070" cy="737070"/>
          </a:xfrm>
          <a:prstGeom prst="ellipse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8" name="Oval 7"/>
          <p:cNvSpPr/>
          <p:nvPr/>
        </p:nvSpPr>
        <p:spPr>
          <a:xfrm>
            <a:off x="4992614" y="2744924"/>
            <a:ext cx="737070" cy="737070"/>
          </a:xfrm>
          <a:prstGeom prst="ellipse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9" name="Oval 8"/>
          <p:cNvSpPr/>
          <p:nvPr/>
        </p:nvSpPr>
        <p:spPr>
          <a:xfrm>
            <a:off x="6203709" y="2744924"/>
            <a:ext cx="737070" cy="737070"/>
          </a:xfrm>
          <a:prstGeom prst="ellipse">
            <a:avLst/>
          </a:prstGeom>
          <a:solidFill>
            <a:schemeClr val="accent5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0" name="Oval 9"/>
          <p:cNvSpPr/>
          <p:nvPr/>
        </p:nvSpPr>
        <p:spPr>
          <a:xfrm>
            <a:off x="7414804" y="2744924"/>
            <a:ext cx="737070" cy="737070"/>
          </a:xfrm>
          <a:prstGeom prst="ellipse">
            <a:avLst/>
          </a:prstGeom>
          <a:solidFill>
            <a:schemeClr val="bg2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55876" y="3576777"/>
            <a:ext cx="127134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Return </a:t>
            </a:r>
            <a:r>
              <a:rPr lang="en-US" sz="1500" dirty="0" err="1"/>
              <a:t>voterID’s</a:t>
            </a:r>
            <a:r>
              <a:rPr lang="en-US" sz="1500" dirty="0"/>
              <a:t> for people who may have been inaccurately purged and candidates for purging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3985" y="3576777"/>
            <a:ext cx="1154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System Errors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5079" y="3576777"/>
            <a:ext cx="1154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Exploring “OTHERS” Reason Code</a:t>
            </a:r>
          </a:p>
          <a:p>
            <a:pPr lvl="0" algn="ctr"/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206173" y="3576777"/>
            <a:ext cx="1154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Joining with ACS to visualize along similar lines</a:t>
            </a:r>
            <a:endParaRPr lang="en-US" sz="1050" dirty="0"/>
          </a:p>
        </p:txBody>
      </p:sp>
      <p:sp>
        <p:nvSpPr>
          <p:cNvPr id="43" name="Freeform 21"/>
          <p:cNvSpPr>
            <a:spLocks noEditPoints="1"/>
          </p:cNvSpPr>
          <p:nvPr/>
        </p:nvSpPr>
        <p:spPr bwMode="auto">
          <a:xfrm>
            <a:off x="1224154" y="2313873"/>
            <a:ext cx="1624631" cy="1628184"/>
          </a:xfrm>
          <a:custGeom>
            <a:avLst/>
            <a:gdLst>
              <a:gd name="T0" fmla="*/ 68 w 387"/>
              <a:gd name="T1" fmla="*/ 320 h 388"/>
              <a:gd name="T2" fmla="*/ 41 w 387"/>
              <a:gd name="T3" fmla="*/ 262 h 388"/>
              <a:gd name="T4" fmla="*/ 62 w 387"/>
              <a:gd name="T5" fmla="*/ 326 h 388"/>
              <a:gd name="T6" fmla="*/ 121 w 387"/>
              <a:gd name="T7" fmla="*/ 352 h 388"/>
              <a:gd name="T8" fmla="*/ 121 w 387"/>
              <a:gd name="T9" fmla="*/ 343 h 388"/>
              <a:gd name="T10" fmla="*/ 50 w 387"/>
              <a:gd name="T11" fmla="*/ 338 h 388"/>
              <a:gd name="T12" fmla="*/ 16 w 387"/>
              <a:gd name="T13" fmla="*/ 263 h 388"/>
              <a:gd name="T14" fmla="*/ 11 w 387"/>
              <a:gd name="T15" fmla="*/ 267 h 388"/>
              <a:gd name="T16" fmla="*/ 121 w 387"/>
              <a:gd name="T17" fmla="*/ 377 h 388"/>
              <a:gd name="T18" fmla="*/ 125 w 387"/>
              <a:gd name="T19" fmla="*/ 372 h 388"/>
              <a:gd name="T20" fmla="*/ 386 w 387"/>
              <a:gd name="T21" fmla="*/ 329 h 388"/>
              <a:gd name="T22" fmla="*/ 290 w 387"/>
              <a:gd name="T23" fmla="*/ 240 h 388"/>
              <a:gd name="T24" fmla="*/ 248 w 387"/>
              <a:gd name="T25" fmla="*/ 242 h 388"/>
              <a:gd name="T26" fmla="*/ 292 w 387"/>
              <a:gd name="T27" fmla="*/ 96 h 388"/>
              <a:gd name="T28" fmla="*/ 190 w 387"/>
              <a:gd name="T29" fmla="*/ 96 h 388"/>
              <a:gd name="T30" fmla="*/ 126 w 387"/>
              <a:gd name="T31" fmla="*/ 120 h 388"/>
              <a:gd name="T32" fmla="*/ 148 w 387"/>
              <a:gd name="T33" fmla="*/ 92 h 388"/>
              <a:gd name="T34" fmla="*/ 52 w 387"/>
              <a:gd name="T35" fmla="*/ 2 h 388"/>
              <a:gd name="T36" fmla="*/ 2 w 387"/>
              <a:gd name="T37" fmla="*/ 59 h 388"/>
              <a:gd name="T38" fmla="*/ 94 w 387"/>
              <a:gd name="T39" fmla="*/ 150 h 388"/>
              <a:gd name="T40" fmla="*/ 120 w 387"/>
              <a:gd name="T41" fmla="*/ 127 h 388"/>
              <a:gd name="T42" fmla="*/ 104 w 387"/>
              <a:gd name="T43" fmla="*/ 182 h 388"/>
              <a:gd name="T44" fmla="*/ 127 w 387"/>
              <a:gd name="T45" fmla="*/ 211 h 388"/>
              <a:gd name="T46" fmla="*/ 57 w 387"/>
              <a:gd name="T47" fmla="*/ 229 h 388"/>
              <a:gd name="T48" fmla="*/ 152 w 387"/>
              <a:gd name="T49" fmla="*/ 331 h 388"/>
              <a:gd name="T50" fmla="*/ 159 w 387"/>
              <a:gd name="T51" fmla="*/ 331 h 388"/>
              <a:gd name="T52" fmla="*/ 177 w 387"/>
              <a:gd name="T53" fmla="*/ 261 h 388"/>
              <a:gd name="T54" fmla="*/ 203 w 387"/>
              <a:gd name="T55" fmla="*/ 285 h 388"/>
              <a:gd name="T56" fmla="*/ 241 w 387"/>
              <a:gd name="T57" fmla="*/ 248 h 388"/>
              <a:gd name="T58" fmla="*/ 239 w 387"/>
              <a:gd name="T59" fmla="*/ 290 h 388"/>
              <a:gd name="T60" fmla="*/ 239 w 387"/>
              <a:gd name="T61" fmla="*/ 297 h 388"/>
              <a:gd name="T62" fmla="*/ 332 w 387"/>
              <a:gd name="T63" fmla="*/ 388 h 388"/>
              <a:gd name="T64" fmla="*/ 386 w 387"/>
              <a:gd name="T65" fmla="*/ 336 h 388"/>
              <a:gd name="T66" fmla="*/ 386 w 387"/>
              <a:gd name="T67" fmla="*/ 329 h 388"/>
              <a:gd name="T68" fmla="*/ 116 w 387"/>
              <a:gd name="T69" fmla="*/ 117 h 388"/>
              <a:gd name="T70" fmla="*/ 94 w 387"/>
              <a:gd name="T71" fmla="*/ 139 h 388"/>
              <a:gd name="T72" fmla="*/ 55 w 387"/>
              <a:gd name="T73" fmla="*/ 12 h 388"/>
              <a:gd name="T74" fmla="*/ 116 w 387"/>
              <a:gd name="T75" fmla="*/ 117 h 388"/>
              <a:gd name="T76" fmla="*/ 67 w 387"/>
              <a:gd name="T77" fmla="*/ 233 h 388"/>
              <a:gd name="T78" fmla="*/ 152 w 387"/>
              <a:gd name="T79" fmla="*/ 236 h 388"/>
              <a:gd name="T80" fmla="*/ 155 w 387"/>
              <a:gd name="T81" fmla="*/ 321 h 388"/>
              <a:gd name="T82" fmla="*/ 238 w 387"/>
              <a:gd name="T83" fmla="*/ 238 h 388"/>
              <a:gd name="T84" fmla="*/ 203 w 387"/>
              <a:gd name="T85" fmla="*/ 274 h 388"/>
              <a:gd name="T86" fmla="*/ 197 w 387"/>
              <a:gd name="T87" fmla="*/ 102 h 388"/>
              <a:gd name="T88" fmla="*/ 286 w 387"/>
              <a:gd name="T89" fmla="*/ 102 h 388"/>
              <a:gd name="T90" fmla="*/ 238 w 387"/>
              <a:gd name="T91" fmla="*/ 238 h 388"/>
              <a:gd name="T92" fmla="*/ 249 w 387"/>
              <a:gd name="T93" fmla="*/ 294 h 388"/>
              <a:gd name="T94" fmla="*/ 376 w 387"/>
              <a:gd name="T95" fmla="*/ 333 h 388"/>
              <a:gd name="T96" fmla="*/ 122 w 387"/>
              <a:gd name="T97" fmla="*/ 318 h 388"/>
              <a:gd name="T98" fmla="*/ 70 w 387"/>
              <a:gd name="T99" fmla="*/ 266 h 388"/>
              <a:gd name="T100" fmla="*/ 66 w 387"/>
              <a:gd name="T101" fmla="*/ 261 h 388"/>
              <a:gd name="T102" fmla="*/ 79 w 387"/>
              <a:gd name="T103" fmla="*/ 309 h 388"/>
              <a:gd name="T104" fmla="*/ 122 w 387"/>
              <a:gd name="T105" fmla="*/ 327 h 388"/>
              <a:gd name="T106" fmla="*/ 122 w 387"/>
              <a:gd name="T107" fmla="*/ 31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7" h="388">
                <a:moveTo>
                  <a:pt x="121" y="343"/>
                </a:moveTo>
                <a:cubicBezTo>
                  <a:pt x="101" y="342"/>
                  <a:pt x="82" y="334"/>
                  <a:pt x="68" y="320"/>
                </a:cubicBezTo>
                <a:cubicBezTo>
                  <a:pt x="54" y="306"/>
                  <a:pt x="46" y="287"/>
                  <a:pt x="45" y="267"/>
                </a:cubicBezTo>
                <a:cubicBezTo>
                  <a:pt x="45" y="264"/>
                  <a:pt x="43" y="262"/>
                  <a:pt x="41" y="262"/>
                </a:cubicBezTo>
                <a:cubicBezTo>
                  <a:pt x="38" y="262"/>
                  <a:pt x="36" y="264"/>
                  <a:pt x="36" y="267"/>
                </a:cubicBezTo>
                <a:cubicBezTo>
                  <a:pt x="37" y="289"/>
                  <a:pt x="46" y="311"/>
                  <a:pt x="62" y="326"/>
                </a:cubicBezTo>
                <a:cubicBezTo>
                  <a:pt x="77" y="342"/>
                  <a:pt x="99" y="351"/>
                  <a:pt x="121" y="352"/>
                </a:cubicBezTo>
                <a:cubicBezTo>
                  <a:pt x="121" y="352"/>
                  <a:pt x="121" y="352"/>
                  <a:pt x="121" y="352"/>
                </a:cubicBezTo>
                <a:cubicBezTo>
                  <a:pt x="124" y="352"/>
                  <a:pt x="126" y="350"/>
                  <a:pt x="126" y="347"/>
                </a:cubicBezTo>
                <a:cubicBezTo>
                  <a:pt x="126" y="345"/>
                  <a:pt x="124" y="343"/>
                  <a:pt x="121" y="343"/>
                </a:cubicBezTo>
                <a:close/>
                <a:moveTo>
                  <a:pt x="121" y="368"/>
                </a:moveTo>
                <a:cubicBezTo>
                  <a:pt x="94" y="367"/>
                  <a:pt x="69" y="356"/>
                  <a:pt x="50" y="338"/>
                </a:cubicBezTo>
                <a:cubicBezTo>
                  <a:pt x="32" y="319"/>
                  <a:pt x="21" y="294"/>
                  <a:pt x="20" y="267"/>
                </a:cubicBezTo>
                <a:cubicBezTo>
                  <a:pt x="20" y="265"/>
                  <a:pt x="18" y="263"/>
                  <a:pt x="16" y="263"/>
                </a:cubicBezTo>
                <a:cubicBezTo>
                  <a:pt x="16" y="263"/>
                  <a:pt x="16" y="263"/>
                  <a:pt x="16" y="263"/>
                </a:cubicBezTo>
                <a:cubicBezTo>
                  <a:pt x="13" y="263"/>
                  <a:pt x="11" y="265"/>
                  <a:pt x="11" y="267"/>
                </a:cubicBezTo>
                <a:cubicBezTo>
                  <a:pt x="12" y="296"/>
                  <a:pt x="23" y="324"/>
                  <a:pt x="44" y="344"/>
                </a:cubicBezTo>
                <a:cubicBezTo>
                  <a:pt x="64" y="365"/>
                  <a:pt x="92" y="376"/>
                  <a:pt x="121" y="377"/>
                </a:cubicBezTo>
                <a:cubicBezTo>
                  <a:pt x="121" y="377"/>
                  <a:pt x="121" y="377"/>
                  <a:pt x="121" y="377"/>
                </a:cubicBezTo>
                <a:cubicBezTo>
                  <a:pt x="123" y="377"/>
                  <a:pt x="125" y="375"/>
                  <a:pt x="125" y="372"/>
                </a:cubicBezTo>
                <a:cubicBezTo>
                  <a:pt x="125" y="370"/>
                  <a:pt x="123" y="368"/>
                  <a:pt x="121" y="368"/>
                </a:cubicBezTo>
                <a:close/>
                <a:moveTo>
                  <a:pt x="386" y="329"/>
                </a:moveTo>
                <a:cubicBezTo>
                  <a:pt x="296" y="240"/>
                  <a:pt x="296" y="240"/>
                  <a:pt x="296" y="240"/>
                </a:cubicBezTo>
                <a:cubicBezTo>
                  <a:pt x="295" y="238"/>
                  <a:pt x="292" y="238"/>
                  <a:pt x="290" y="240"/>
                </a:cubicBezTo>
                <a:cubicBezTo>
                  <a:pt x="268" y="262"/>
                  <a:pt x="268" y="262"/>
                  <a:pt x="268" y="262"/>
                </a:cubicBezTo>
                <a:cubicBezTo>
                  <a:pt x="248" y="242"/>
                  <a:pt x="248" y="242"/>
                  <a:pt x="248" y="242"/>
                </a:cubicBezTo>
                <a:cubicBezTo>
                  <a:pt x="292" y="198"/>
                  <a:pt x="292" y="198"/>
                  <a:pt x="292" y="198"/>
                </a:cubicBezTo>
                <a:cubicBezTo>
                  <a:pt x="320" y="169"/>
                  <a:pt x="320" y="124"/>
                  <a:pt x="292" y="96"/>
                </a:cubicBezTo>
                <a:cubicBezTo>
                  <a:pt x="279" y="82"/>
                  <a:pt x="261" y="75"/>
                  <a:pt x="241" y="75"/>
                </a:cubicBezTo>
                <a:cubicBezTo>
                  <a:pt x="222" y="75"/>
                  <a:pt x="204" y="82"/>
                  <a:pt x="190" y="96"/>
                </a:cubicBezTo>
                <a:cubicBezTo>
                  <a:pt x="146" y="140"/>
                  <a:pt x="146" y="140"/>
                  <a:pt x="146" y="14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48" y="98"/>
                  <a:pt x="148" y="98"/>
                  <a:pt x="148" y="98"/>
                </a:cubicBezTo>
                <a:cubicBezTo>
                  <a:pt x="150" y="96"/>
                  <a:pt x="150" y="93"/>
                  <a:pt x="148" y="92"/>
                </a:cubicBezTo>
                <a:cubicBezTo>
                  <a:pt x="59" y="2"/>
                  <a:pt x="59" y="2"/>
                  <a:pt x="59" y="2"/>
                </a:cubicBezTo>
                <a:cubicBezTo>
                  <a:pt x="57" y="0"/>
                  <a:pt x="54" y="0"/>
                  <a:pt x="52" y="2"/>
                </a:cubicBezTo>
                <a:cubicBezTo>
                  <a:pt x="2" y="52"/>
                  <a:pt x="2" y="52"/>
                  <a:pt x="2" y="52"/>
                </a:cubicBezTo>
                <a:cubicBezTo>
                  <a:pt x="0" y="54"/>
                  <a:pt x="0" y="57"/>
                  <a:pt x="2" y="59"/>
                </a:cubicBezTo>
                <a:cubicBezTo>
                  <a:pt x="91" y="149"/>
                  <a:pt x="91" y="149"/>
                  <a:pt x="91" y="149"/>
                </a:cubicBezTo>
                <a:cubicBezTo>
                  <a:pt x="92" y="149"/>
                  <a:pt x="93" y="150"/>
                  <a:pt x="94" y="150"/>
                </a:cubicBezTo>
                <a:cubicBezTo>
                  <a:pt x="96" y="150"/>
                  <a:pt x="97" y="149"/>
                  <a:pt x="98" y="149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04" y="182"/>
                  <a:pt x="104" y="182"/>
                  <a:pt x="104" y="182"/>
                </a:cubicBezTo>
                <a:cubicBezTo>
                  <a:pt x="103" y="184"/>
                  <a:pt x="103" y="187"/>
                  <a:pt x="104" y="188"/>
                </a:cubicBezTo>
                <a:cubicBezTo>
                  <a:pt x="127" y="211"/>
                  <a:pt x="127" y="211"/>
                  <a:pt x="127" y="211"/>
                </a:cubicBezTo>
                <a:cubicBezTo>
                  <a:pt x="121" y="209"/>
                  <a:pt x="114" y="208"/>
                  <a:pt x="108" y="208"/>
                </a:cubicBezTo>
                <a:cubicBezTo>
                  <a:pt x="89" y="208"/>
                  <a:pt x="70" y="216"/>
                  <a:pt x="57" y="229"/>
                </a:cubicBezTo>
                <a:cubicBezTo>
                  <a:pt x="55" y="231"/>
                  <a:pt x="55" y="234"/>
                  <a:pt x="57" y="236"/>
                </a:cubicBezTo>
                <a:cubicBezTo>
                  <a:pt x="152" y="331"/>
                  <a:pt x="152" y="331"/>
                  <a:pt x="152" y="331"/>
                </a:cubicBezTo>
                <a:cubicBezTo>
                  <a:pt x="153" y="332"/>
                  <a:pt x="154" y="332"/>
                  <a:pt x="155" y="332"/>
                </a:cubicBezTo>
                <a:cubicBezTo>
                  <a:pt x="157" y="332"/>
                  <a:pt x="158" y="332"/>
                  <a:pt x="159" y="331"/>
                </a:cubicBezTo>
                <a:cubicBezTo>
                  <a:pt x="172" y="318"/>
                  <a:pt x="180" y="299"/>
                  <a:pt x="180" y="280"/>
                </a:cubicBezTo>
                <a:cubicBezTo>
                  <a:pt x="180" y="274"/>
                  <a:pt x="179" y="267"/>
                  <a:pt x="177" y="261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2" y="285"/>
                  <a:pt x="203" y="285"/>
                </a:cubicBezTo>
                <a:cubicBezTo>
                  <a:pt x="204" y="285"/>
                  <a:pt x="205" y="284"/>
                  <a:pt x="206" y="284"/>
                </a:cubicBezTo>
                <a:cubicBezTo>
                  <a:pt x="241" y="248"/>
                  <a:pt x="241" y="248"/>
                  <a:pt x="241" y="248"/>
                </a:cubicBezTo>
                <a:cubicBezTo>
                  <a:pt x="261" y="268"/>
                  <a:pt x="261" y="268"/>
                  <a:pt x="261" y="268"/>
                </a:cubicBezTo>
                <a:cubicBezTo>
                  <a:pt x="239" y="290"/>
                  <a:pt x="239" y="290"/>
                  <a:pt x="239" y="290"/>
                </a:cubicBezTo>
                <a:cubicBezTo>
                  <a:pt x="239" y="291"/>
                  <a:pt x="238" y="292"/>
                  <a:pt x="238" y="294"/>
                </a:cubicBezTo>
                <a:cubicBezTo>
                  <a:pt x="238" y="295"/>
                  <a:pt x="239" y="296"/>
                  <a:pt x="239" y="297"/>
                </a:cubicBezTo>
                <a:cubicBezTo>
                  <a:pt x="329" y="386"/>
                  <a:pt x="329" y="386"/>
                  <a:pt x="329" y="386"/>
                </a:cubicBezTo>
                <a:cubicBezTo>
                  <a:pt x="330" y="387"/>
                  <a:pt x="331" y="388"/>
                  <a:pt x="332" y="388"/>
                </a:cubicBezTo>
                <a:cubicBezTo>
                  <a:pt x="334" y="388"/>
                  <a:pt x="335" y="387"/>
                  <a:pt x="336" y="386"/>
                </a:cubicBezTo>
                <a:cubicBezTo>
                  <a:pt x="386" y="336"/>
                  <a:pt x="386" y="336"/>
                  <a:pt x="386" y="336"/>
                </a:cubicBezTo>
                <a:cubicBezTo>
                  <a:pt x="387" y="335"/>
                  <a:pt x="387" y="334"/>
                  <a:pt x="387" y="333"/>
                </a:cubicBezTo>
                <a:cubicBezTo>
                  <a:pt x="387" y="331"/>
                  <a:pt x="387" y="330"/>
                  <a:pt x="386" y="329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2" y="56"/>
                  <a:pt x="12" y="56"/>
                  <a:pt x="12" y="56"/>
                </a:cubicBezTo>
                <a:cubicBezTo>
                  <a:pt x="55" y="12"/>
                  <a:pt x="55" y="12"/>
                  <a:pt x="55" y="12"/>
                </a:cubicBezTo>
                <a:cubicBezTo>
                  <a:pt x="138" y="95"/>
                  <a:pt x="138" y="95"/>
                  <a:pt x="138" y="95"/>
                </a:cubicBezTo>
                <a:lnTo>
                  <a:pt x="116" y="117"/>
                </a:lnTo>
                <a:close/>
                <a:moveTo>
                  <a:pt x="155" y="321"/>
                </a:moveTo>
                <a:cubicBezTo>
                  <a:pt x="67" y="233"/>
                  <a:pt x="67" y="233"/>
                  <a:pt x="67" y="233"/>
                </a:cubicBezTo>
                <a:cubicBezTo>
                  <a:pt x="78" y="223"/>
                  <a:pt x="93" y="218"/>
                  <a:pt x="108" y="218"/>
                </a:cubicBezTo>
                <a:cubicBezTo>
                  <a:pt x="124" y="218"/>
                  <a:pt x="140" y="224"/>
                  <a:pt x="152" y="236"/>
                </a:cubicBezTo>
                <a:cubicBezTo>
                  <a:pt x="164" y="248"/>
                  <a:pt x="170" y="264"/>
                  <a:pt x="170" y="280"/>
                </a:cubicBezTo>
                <a:cubicBezTo>
                  <a:pt x="170" y="295"/>
                  <a:pt x="165" y="310"/>
                  <a:pt x="155" y="321"/>
                </a:cubicBezTo>
                <a:close/>
                <a:moveTo>
                  <a:pt x="238" y="238"/>
                </a:moveTo>
                <a:cubicBezTo>
                  <a:pt x="238" y="238"/>
                  <a:pt x="238" y="238"/>
                  <a:pt x="238" y="238"/>
                </a:cubicBezTo>
                <a:cubicBezTo>
                  <a:pt x="238" y="238"/>
                  <a:pt x="238" y="238"/>
                  <a:pt x="238" y="238"/>
                </a:cubicBezTo>
                <a:cubicBezTo>
                  <a:pt x="203" y="274"/>
                  <a:pt x="203" y="274"/>
                  <a:pt x="203" y="274"/>
                </a:cubicBezTo>
                <a:cubicBezTo>
                  <a:pt x="114" y="185"/>
                  <a:pt x="114" y="185"/>
                  <a:pt x="114" y="185"/>
                </a:cubicBezTo>
                <a:cubicBezTo>
                  <a:pt x="197" y="102"/>
                  <a:pt x="197" y="102"/>
                  <a:pt x="197" y="102"/>
                </a:cubicBezTo>
                <a:cubicBezTo>
                  <a:pt x="209" y="91"/>
                  <a:pt x="225" y="84"/>
                  <a:pt x="241" y="84"/>
                </a:cubicBezTo>
                <a:cubicBezTo>
                  <a:pt x="258" y="84"/>
                  <a:pt x="274" y="91"/>
                  <a:pt x="286" y="102"/>
                </a:cubicBezTo>
                <a:cubicBezTo>
                  <a:pt x="310" y="127"/>
                  <a:pt x="310" y="166"/>
                  <a:pt x="286" y="191"/>
                </a:cubicBezTo>
                <a:lnTo>
                  <a:pt x="238" y="238"/>
                </a:lnTo>
                <a:close/>
                <a:moveTo>
                  <a:pt x="332" y="376"/>
                </a:moveTo>
                <a:cubicBezTo>
                  <a:pt x="249" y="294"/>
                  <a:pt x="249" y="294"/>
                  <a:pt x="249" y="294"/>
                </a:cubicBezTo>
                <a:cubicBezTo>
                  <a:pt x="293" y="250"/>
                  <a:pt x="293" y="250"/>
                  <a:pt x="293" y="250"/>
                </a:cubicBezTo>
                <a:cubicBezTo>
                  <a:pt x="376" y="333"/>
                  <a:pt x="376" y="333"/>
                  <a:pt x="376" y="333"/>
                </a:cubicBezTo>
                <a:lnTo>
                  <a:pt x="332" y="376"/>
                </a:lnTo>
                <a:close/>
                <a:moveTo>
                  <a:pt x="122" y="318"/>
                </a:moveTo>
                <a:cubicBezTo>
                  <a:pt x="108" y="317"/>
                  <a:pt x="95" y="312"/>
                  <a:pt x="86" y="302"/>
                </a:cubicBezTo>
                <a:cubicBezTo>
                  <a:pt x="76" y="293"/>
                  <a:pt x="71" y="280"/>
                  <a:pt x="70" y="266"/>
                </a:cubicBezTo>
                <a:cubicBezTo>
                  <a:pt x="70" y="263"/>
                  <a:pt x="68" y="261"/>
                  <a:pt x="66" y="261"/>
                </a:cubicBezTo>
                <a:cubicBezTo>
                  <a:pt x="66" y="261"/>
                  <a:pt x="66" y="261"/>
                  <a:pt x="66" y="261"/>
                </a:cubicBezTo>
                <a:cubicBezTo>
                  <a:pt x="63" y="262"/>
                  <a:pt x="61" y="264"/>
                  <a:pt x="61" y="266"/>
                </a:cubicBezTo>
                <a:cubicBezTo>
                  <a:pt x="61" y="282"/>
                  <a:pt x="68" y="297"/>
                  <a:pt x="79" y="309"/>
                </a:cubicBezTo>
                <a:cubicBezTo>
                  <a:pt x="91" y="320"/>
                  <a:pt x="106" y="327"/>
                  <a:pt x="122" y="327"/>
                </a:cubicBezTo>
                <a:cubicBezTo>
                  <a:pt x="122" y="327"/>
                  <a:pt x="122" y="327"/>
                  <a:pt x="122" y="327"/>
                </a:cubicBezTo>
                <a:cubicBezTo>
                  <a:pt x="124" y="327"/>
                  <a:pt x="126" y="325"/>
                  <a:pt x="127" y="322"/>
                </a:cubicBezTo>
                <a:cubicBezTo>
                  <a:pt x="127" y="320"/>
                  <a:pt x="125" y="318"/>
                  <a:pt x="122" y="31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44" name="Group 43"/>
          <p:cNvGrpSpPr/>
          <p:nvPr/>
        </p:nvGrpSpPr>
        <p:grpSpPr>
          <a:xfrm>
            <a:off x="6909116" y="8066670"/>
            <a:ext cx="822960" cy="822960"/>
            <a:chOff x="7656513" y="9947275"/>
            <a:chExt cx="2674938" cy="2674938"/>
          </a:xfrm>
        </p:grpSpPr>
        <p:sp>
          <p:nvSpPr>
            <p:cNvPr id="45" name="Oval 16"/>
            <p:cNvSpPr>
              <a:spLocks noChangeArrowheads="1"/>
            </p:cNvSpPr>
            <p:nvPr/>
          </p:nvSpPr>
          <p:spPr bwMode="auto">
            <a:xfrm>
              <a:off x="7656513" y="9947275"/>
              <a:ext cx="2674938" cy="26749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27"/>
            <p:cNvSpPr>
              <a:spLocks noEditPoints="1"/>
            </p:cNvSpPr>
            <p:nvPr/>
          </p:nvSpPr>
          <p:spPr bwMode="auto">
            <a:xfrm>
              <a:off x="8212138" y="10706100"/>
              <a:ext cx="1560513" cy="1214438"/>
            </a:xfrm>
            <a:custGeom>
              <a:avLst/>
              <a:gdLst>
                <a:gd name="T0" fmla="*/ 249 w 416"/>
                <a:gd name="T1" fmla="*/ 0 h 324"/>
                <a:gd name="T2" fmla="*/ 138 w 416"/>
                <a:gd name="T3" fmla="*/ 45 h 324"/>
                <a:gd name="T4" fmla="*/ 0 w 416"/>
                <a:gd name="T5" fmla="*/ 186 h 324"/>
                <a:gd name="T6" fmla="*/ 185 w 416"/>
                <a:gd name="T7" fmla="*/ 266 h 324"/>
                <a:gd name="T8" fmla="*/ 205 w 416"/>
                <a:gd name="T9" fmla="*/ 324 h 324"/>
                <a:gd name="T10" fmla="*/ 339 w 416"/>
                <a:gd name="T11" fmla="*/ 304 h 324"/>
                <a:gd name="T12" fmla="*/ 345 w 416"/>
                <a:gd name="T13" fmla="*/ 266 h 324"/>
                <a:gd name="T14" fmla="*/ 354 w 416"/>
                <a:gd name="T15" fmla="*/ 108 h 324"/>
                <a:gd name="T16" fmla="*/ 318 w 416"/>
                <a:gd name="T17" fmla="*/ 314 h 324"/>
                <a:gd name="T18" fmla="*/ 195 w 416"/>
                <a:gd name="T19" fmla="*/ 304 h 324"/>
                <a:gd name="T20" fmla="*/ 205 w 416"/>
                <a:gd name="T21" fmla="*/ 203 h 324"/>
                <a:gd name="T22" fmla="*/ 329 w 416"/>
                <a:gd name="T23" fmla="*/ 214 h 324"/>
                <a:gd name="T24" fmla="*/ 219 w 416"/>
                <a:gd name="T25" fmla="*/ 194 h 324"/>
                <a:gd name="T26" fmla="*/ 262 w 416"/>
                <a:gd name="T27" fmla="*/ 129 h 324"/>
                <a:gd name="T28" fmla="*/ 304 w 416"/>
                <a:gd name="T29" fmla="*/ 194 h 324"/>
                <a:gd name="T30" fmla="*/ 344 w 416"/>
                <a:gd name="T31" fmla="*/ 257 h 324"/>
                <a:gd name="T32" fmla="*/ 339 w 416"/>
                <a:gd name="T33" fmla="*/ 214 h 324"/>
                <a:gd name="T34" fmla="*/ 314 w 416"/>
                <a:gd name="T35" fmla="*/ 194 h 324"/>
                <a:gd name="T36" fmla="*/ 262 w 416"/>
                <a:gd name="T37" fmla="*/ 120 h 324"/>
                <a:gd name="T38" fmla="*/ 210 w 416"/>
                <a:gd name="T39" fmla="*/ 194 h 324"/>
                <a:gd name="T40" fmla="*/ 185 w 416"/>
                <a:gd name="T41" fmla="*/ 214 h 324"/>
                <a:gd name="T42" fmla="*/ 77 w 416"/>
                <a:gd name="T43" fmla="*/ 257 h 324"/>
                <a:gd name="T44" fmla="*/ 76 w 416"/>
                <a:gd name="T45" fmla="*/ 115 h 324"/>
                <a:gd name="T46" fmla="*/ 138 w 416"/>
                <a:gd name="T47" fmla="*/ 54 h 324"/>
                <a:gd name="T48" fmla="*/ 167 w 416"/>
                <a:gd name="T49" fmla="*/ 57 h 324"/>
                <a:gd name="T50" fmla="*/ 345 w 416"/>
                <a:gd name="T51" fmla="*/ 112 h 324"/>
                <a:gd name="T52" fmla="*/ 407 w 416"/>
                <a:gd name="T53" fmla="*/ 186 h 324"/>
                <a:gd name="T54" fmla="*/ 262 w 416"/>
                <a:gd name="T55" fmla="*/ 237 h 324"/>
                <a:gd name="T56" fmla="*/ 257 w 416"/>
                <a:gd name="T57" fmla="*/ 261 h 324"/>
                <a:gd name="T58" fmla="*/ 262 w 416"/>
                <a:gd name="T59" fmla="*/ 279 h 324"/>
                <a:gd name="T60" fmla="*/ 267 w 416"/>
                <a:gd name="T61" fmla="*/ 261 h 324"/>
                <a:gd name="T62" fmla="*/ 262 w 416"/>
                <a:gd name="T63" fmla="*/ 237 h 324"/>
                <a:gd name="T64" fmla="*/ 259 w 416"/>
                <a:gd name="T65" fmla="*/ 249 h 324"/>
                <a:gd name="T66" fmla="*/ 265 w 416"/>
                <a:gd name="T67" fmla="*/ 24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6" h="324">
                  <a:moveTo>
                    <a:pt x="354" y="108"/>
                  </a:moveTo>
                  <a:cubicBezTo>
                    <a:pt x="350" y="48"/>
                    <a:pt x="304" y="0"/>
                    <a:pt x="249" y="0"/>
                  </a:cubicBezTo>
                  <a:cubicBezTo>
                    <a:pt x="213" y="0"/>
                    <a:pt x="182" y="18"/>
                    <a:pt x="161" y="49"/>
                  </a:cubicBezTo>
                  <a:cubicBezTo>
                    <a:pt x="153" y="46"/>
                    <a:pt x="146" y="45"/>
                    <a:pt x="138" y="45"/>
                  </a:cubicBezTo>
                  <a:cubicBezTo>
                    <a:pt x="102" y="45"/>
                    <a:pt x="73" y="71"/>
                    <a:pt x="71" y="106"/>
                  </a:cubicBezTo>
                  <a:cubicBezTo>
                    <a:pt x="32" y="110"/>
                    <a:pt x="0" y="145"/>
                    <a:pt x="0" y="186"/>
                  </a:cubicBezTo>
                  <a:cubicBezTo>
                    <a:pt x="0" y="231"/>
                    <a:pt x="34" y="266"/>
                    <a:pt x="77" y="266"/>
                  </a:cubicBezTo>
                  <a:cubicBezTo>
                    <a:pt x="185" y="266"/>
                    <a:pt x="185" y="266"/>
                    <a:pt x="185" y="266"/>
                  </a:cubicBezTo>
                  <a:cubicBezTo>
                    <a:pt x="185" y="304"/>
                    <a:pt x="185" y="304"/>
                    <a:pt x="185" y="304"/>
                  </a:cubicBezTo>
                  <a:cubicBezTo>
                    <a:pt x="185" y="315"/>
                    <a:pt x="194" y="324"/>
                    <a:pt x="205" y="324"/>
                  </a:cubicBezTo>
                  <a:cubicBezTo>
                    <a:pt x="318" y="324"/>
                    <a:pt x="318" y="324"/>
                    <a:pt x="318" y="324"/>
                  </a:cubicBezTo>
                  <a:cubicBezTo>
                    <a:pt x="330" y="324"/>
                    <a:pt x="339" y="315"/>
                    <a:pt x="339" y="304"/>
                  </a:cubicBezTo>
                  <a:cubicBezTo>
                    <a:pt x="339" y="266"/>
                    <a:pt x="339" y="266"/>
                    <a:pt x="339" y="266"/>
                  </a:cubicBezTo>
                  <a:cubicBezTo>
                    <a:pt x="345" y="266"/>
                    <a:pt x="345" y="266"/>
                    <a:pt x="345" y="266"/>
                  </a:cubicBezTo>
                  <a:cubicBezTo>
                    <a:pt x="384" y="264"/>
                    <a:pt x="416" y="228"/>
                    <a:pt x="416" y="186"/>
                  </a:cubicBezTo>
                  <a:cubicBezTo>
                    <a:pt x="416" y="147"/>
                    <a:pt x="390" y="115"/>
                    <a:pt x="354" y="108"/>
                  </a:cubicBezTo>
                  <a:close/>
                  <a:moveTo>
                    <a:pt x="329" y="304"/>
                  </a:moveTo>
                  <a:cubicBezTo>
                    <a:pt x="329" y="309"/>
                    <a:pt x="324" y="314"/>
                    <a:pt x="318" y="314"/>
                  </a:cubicBezTo>
                  <a:cubicBezTo>
                    <a:pt x="205" y="314"/>
                    <a:pt x="205" y="314"/>
                    <a:pt x="205" y="314"/>
                  </a:cubicBezTo>
                  <a:cubicBezTo>
                    <a:pt x="200" y="314"/>
                    <a:pt x="195" y="309"/>
                    <a:pt x="195" y="304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195" y="208"/>
                    <a:pt x="200" y="203"/>
                    <a:pt x="205" y="203"/>
                  </a:cubicBezTo>
                  <a:cubicBezTo>
                    <a:pt x="318" y="203"/>
                    <a:pt x="318" y="203"/>
                    <a:pt x="318" y="203"/>
                  </a:cubicBezTo>
                  <a:cubicBezTo>
                    <a:pt x="324" y="203"/>
                    <a:pt x="329" y="208"/>
                    <a:pt x="329" y="214"/>
                  </a:cubicBezTo>
                  <a:lnTo>
                    <a:pt x="329" y="304"/>
                  </a:lnTo>
                  <a:close/>
                  <a:moveTo>
                    <a:pt x="219" y="194"/>
                  </a:moveTo>
                  <a:cubicBezTo>
                    <a:pt x="219" y="171"/>
                    <a:pt x="219" y="171"/>
                    <a:pt x="219" y="171"/>
                  </a:cubicBezTo>
                  <a:cubicBezTo>
                    <a:pt x="219" y="148"/>
                    <a:pt x="239" y="129"/>
                    <a:pt x="262" y="129"/>
                  </a:cubicBezTo>
                  <a:cubicBezTo>
                    <a:pt x="285" y="129"/>
                    <a:pt x="304" y="148"/>
                    <a:pt x="304" y="171"/>
                  </a:cubicBezTo>
                  <a:cubicBezTo>
                    <a:pt x="304" y="194"/>
                    <a:pt x="304" y="194"/>
                    <a:pt x="304" y="194"/>
                  </a:cubicBezTo>
                  <a:lnTo>
                    <a:pt x="219" y="194"/>
                  </a:lnTo>
                  <a:close/>
                  <a:moveTo>
                    <a:pt x="344" y="257"/>
                  </a:moveTo>
                  <a:cubicBezTo>
                    <a:pt x="339" y="257"/>
                    <a:pt x="339" y="257"/>
                    <a:pt x="339" y="257"/>
                  </a:cubicBezTo>
                  <a:cubicBezTo>
                    <a:pt x="339" y="214"/>
                    <a:pt x="339" y="214"/>
                    <a:pt x="339" y="214"/>
                  </a:cubicBezTo>
                  <a:cubicBezTo>
                    <a:pt x="339" y="203"/>
                    <a:pt x="330" y="194"/>
                    <a:pt x="318" y="194"/>
                  </a:cubicBezTo>
                  <a:cubicBezTo>
                    <a:pt x="314" y="194"/>
                    <a:pt x="314" y="194"/>
                    <a:pt x="314" y="194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4" y="143"/>
                    <a:pt x="291" y="120"/>
                    <a:pt x="262" y="120"/>
                  </a:cubicBezTo>
                  <a:cubicBezTo>
                    <a:pt x="233" y="120"/>
                    <a:pt x="210" y="143"/>
                    <a:pt x="210" y="171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194" y="194"/>
                    <a:pt x="185" y="203"/>
                    <a:pt x="185" y="214"/>
                  </a:cubicBezTo>
                  <a:cubicBezTo>
                    <a:pt x="185" y="257"/>
                    <a:pt x="185" y="257"/>
                    <a:pt x="185" y="257"/>
                  </a:cubicBezTo>
                  <a:cubicBezTo>
                    <a:pt x="77" y="257"/>
                    <a:pt x="77" y="257"/>
                    <a:pt x="77" y="257"/>
                  </a:cubicBezTo>
                  <a:cubicBezTo>
                    <a:pt x="39" y="257"/>
                    <a:pt x="10" y="226"/>
                    <a:pt x="10" y="186"/>
                  </a:cubicBezTo>
                  <a:cubicBezTo>
                    <a:pt x="10" y="148"/>
                    <a:pt x="39" y="117"/>
                    <a:pt x="76" y="115"/>
                  </a:cubicBezTo>
                  <a:cubicBezTo>
                    <a:pt x="78" y="115"/>
                    <a:pt x="80" y="113"/>
                    <a:pt x="80" y="110"/>
                  </a:cubicBezTo>
                  <a:cubicBezTo>
                    <a:pt x="80" y="79"/>
                    <a:pt x="106" y="54"/>
                    <a:pt x="138" y="54"/>
                  </a:cubicBezTo>
                  <a:cubicBezTo>
                    <a:pt x="146" y="54"/>
                    <a:pt x="153" y="56"/>
                    <a:pt x="161" y="59"/>
                  </a:cubicBezTo>
                  <a:cubicBezTo>
                    <a:pt x="163" y="60"/>
                    <a:pt x="166" y="59"/>
                    <a:pt x="167" y="57"/>
                  </a:cubicBezTo>
                  <a:cubicBezTo>
                    <a:pt x="186" y="27"/>
                    <a:pt x="215" y="9"/>
                    <a:pt x="249" y="9"/>
                  </a:cubicBezTo>
                  <a:cubicBezTo>
                    <a:pt x="300" y="9"/>
                    <a:pt x="343" y="55"/>
                    <a:pt x="345" y="112"/>
                  </a:cubicBezTo>
                  <a:cubicBezTo>
                    <a:pt x="345" y="114"/>
                    <a:pt x="346" y="116"/>
                    <a:pt x="349" y="117"/>
                  </a:cubicBezTo>
                  <a:cubicBezTo>
                    <a:pt x="382" y="121"/>
                    <a:pt x="407" y="151"/>
                    <a:pt x="407" y="186"/>
                  </a:cubicBezTo>
                  <a:cubicBezTo>
                    <a:pt x="407" y="223"/>
                    <a:pt x="379" y="255"/>
                    <a:pt x="344" y="257"/>
                  </a:cubicBezTo>
                  <a:close/>
                  <a:moveTo>
                    <a:pt x="262" y="237"/>
                  </a:moveTo>
                  <a:cubicBezTo>
                    <a:pt x="255" y="237"/>
                    <a:pt x="250" y="242"/>
                    <a:pt x="250" y="249"/>
                  </a:cubicBezTo>
                  <a:cubicBezTo>
                    <a:pt x="250" y="254"/>
                    <a:pt x="253" y="259"/>
                    <a:pt x="257" y="261"/>
                  </a:cubicBezTo>
                  <a:cubicBezTo>
                    <a:pt x="257" y="274"/>
                    <a:pt x="257" y="274"/>
                    <a:pt x="257" y="274"/>
                  </a:cubicBezTo>
                  <a:cubicBezTo>
                    <a:pt x="257" y="277"/>
                    <a:pt x="259" y="279"/>
                    <a:pt x="262" y="279"/>
                  </a:cubicBezTo>
                  <a:cubicBezTo>
                    <a:pt x="265" y="279"/>
                    <a:pt x="267" y="277"/>
                    <a:pt x="267" y="274"/>
                  </a:cubicBezTo>
                  <a:cubicBezTo>
                    <a:pt x="267" y="261"/>
                    <a:pt x="267" y="261"/>
                    <a:pt x="267" y="261"/>
                  </a:cubicBezTo>
                  <a:cubicBezTo>
                    <a:pt x="271" y="259"/>
                    <a:pt x="274" y="254"/>
                    <a:pt x="274" y="249"/>
                  </a:cubicBezTo>
                  <a:cubicBezTo>
                    <a:pt x="274" y="242"/>
                    <a:pt x="269" y="237"/>
                    <a:pt x="262" y="237"/>
                  </a:cubicBezTo>
                  <a:close/>
                  <a:moveTo>
                    <a:pt x="262" y="252"/>
                  </a:moveTo>
                  <a:cubicBezTo>
                    <a:pt x="260" y="252"/>
                    <a:pt x="259" y="251"/>
                    <a:pt x="259" y="249"/>
                  </a:cubicBezTo>
                  <a:cubicBezTo>
                    <a:pt x="259" y="248"/>
                    <a:pt x="260" y="246"/>
                    <a:pt x="262" y="246"/>
                  </a:cubicBezTo>
                  <a:cubicBezTo>
                    <a:pt x="264" y="246"/>
                    <a:pt x="265" y="248"/>
                    <a:pt x="265" y="249"/>
                  </a:cubicBezTo>
                  <a:cubicBezTo>
                    <a:pt x="265" y="251"/>
                    <a:pt x="264" y="252"/>
                    <a:pt x="26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03502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52936"/>
            <a:ext cx="7772400" cy="817561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6795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3456435" y="3140968"/>
            <a:ext cx="5312918" cy="0"/>
          </a:xfrm>
          <a:prstGeom prst="line">
            <a:avLst/>
          </a:prstGeom>
          <a:ln w="635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56435" y="3787992"/>
            <a:ext cx="5312918" cy="0"/>
          </a:xfrm>
          <a:prstGeom prst="line">
            <a:avLst/>
          </a:prstGeom>
          <a:ln w="635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56435" y="4435016"/>
            <a:ext cx="5312918" cy="0"/>
          </a:xfrm>
          <a:prstGeom prst="line">
            <a:avLst/>
          </a:prstGeom>
          <a:ln w="635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71114" y="2564906"/>
            <a:ext cx="2679733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Focus on purged voters to identify reasons &amp; patterns in purging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1114" y="3198192"/>
            <a:ext cx="2841751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2016 presidential election vote count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1111" y="3845217"/>
            <a:ext cx="267973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Focus on identifying voters where status update is likely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1114" y="4476345"/>
            <a:ext cx="2841751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Total registered voters on the New York State voter list</a:t>
            </a:r>
          </a:p>
        </p:txBody>
      </p:sp>
      <p:graphicFrame>
        <p:nvGraphicFramePr>
          <p:cNvPr id="14" name="Content Placeholder 5"/>
          <p:cNvGraphicFramePr>
            <a:graphicFrameLocks/>
          </p:cNvGraphicFramePr>
          <p:nvPr>
            <p:extLst/>
          </p:nvPr>
        </p:nvGraphicFramePr>
        <p:xfrm>
          <a:off x="1115616" y="2118684"/>
          <a:ext cx="4104456" cy="29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2779464" y="2586226"/>
            <a:ext cx="79380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100" dirty="0">
                <a:solidFill>
                  <a:srgbClr val="FFFFFF"/>
                </a:solidFill>
              </a:rPr>
              <a:t>6 </a:t>
            </a:r>
            <a:r>
              <a:rPr lang="en-US" sz="1050" dirty="0">
                <a:solidFill>
                  <a:srgbClr val="FFFFFF"/>
                </a:solidFill>
              </a:rPr>
              <a:t>million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9464" y="3232665"/>
            <a:ext cx="79380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100" dirty="0">
                <a:solidFill>
                  <a:srgbClr val="FFFFFF"/>
                </a:solidFill>
              </a:rPr>
              <a:t>8 </a:t>
            </a:r>
            <a:r>
              <a:rPr lang="en-US" sz="1050" dirty="0">
                <a:solidFill>
                  <a:srgbClr val="FFFFFF"/>
                </a:solidFill>
              </a:rPr>
              <a:t>million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14927" y="3861955"/>
            <a:ext cx="9228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100" dirty="0">
                <a:solidFill>
                  <a:srgbClr val="FFFFFF"/>
                </a:solidFill>
              </a:rPr>
              <a:t>11 </a:t>
            </a:r>
            <a:r>
              <a:rPr lang="en-US" sz="1050" dirty="0">
                <a:solidFill>
                  <a:srgbClr val="FFFFFF"/>
                </a:solidFill>
              </a:rPr>
              <a:t>million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04925" y="4508394"/>
            <a:ext cx="9428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100" dirty="0">
                <a:solidFill>
                  <a:srgbClr val="FFFFFF"/>
                </a:solidFill>
              </a:rPr>
              <a:t>17 </a:t>
            </a:r>
            <a:r>
              <a:rPr lang="en-US" sz="1050" dirty="0">
                <a:solidFill>
                  <a:srgbClr val="FFFFFF"/>
                </a:solidFill>
              </a:rPr>
              <a:t>million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00500" y="5409220"/>
            <a:ext cx="4211960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x-non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Courier New" charset="0"/>
              </a:rPr>
              <a:t>ACTIVE,</a:t>
            </a:r>
            <a:r>
              <a:rPr kumimoji="0" lang="en-US" altLang="x-none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Courier New" charset="0"/>
              </a:rPr>
              <a:t> INACTIVE, PURGED, 17(PREREGISTERD 17 Year Olds)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250843" y="3969060"/>
            <a:ext cx="0" cy="139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884368" y="3969060"/>
            <a:ext cx="366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29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5927318" y="1160659"/>
            <a:ext cx="249711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Freeform 41"/>
          <p:cNvSpPr/>
          <p:nvPr/>
        </p:nvSpPr>
        <p:spPr>
          <a:xfrm flipV="1">
            <a:off x="5927318" y="3153288"/>
            <a:ext cx="249711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Freeform 44"/>
          <p:cNvSpPr/>
          <p:nvPr/>
        </p:nvSpPr>
        <p:spPr>
          <a:xfrm flipH="1">
            <a:off x="1151620" y="1160659"/>
            <a:ext cx="238059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Freeform 45"/>
          <p:cNvSpPr/>
          <p:nvPr/>
        </p:nvSpPr>
        <p:spPr>
          <a:xfrm flipH="1" flipV="1">
            <a:off x="1151620" y="3153288"/>
            <a:ext cx="238059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val 4"/>
          <p:cNvSpPr/>
          <p:nvPr/>
        </p:nvSpPr>
        <p:spPr>
          <a:xfrm>
            <a:off x="3548820" y="1098633"/>
            <a:ext cx="2389297" cy="2389297"/>
          </a:xfrm>
          <a:prstGeom prst="ellipse">
            <a:avLst/>
          </a:prstGeom>
          <a:noFill/>
          <a:ln w="19050" cmpd="sng"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3392684" y="942497"/>
            <a:ext cx="1147239" cy="1147239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rgbClr val="A2D7E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25159" tIns="225159" rIns="225159" bIns="225159" numCol="1" spcCol="1270" anchor="ctr" anchorCtr="0">
            <a:noAutofit/>
          </a:bodyPr>
          <a:lstStyle/>
          <a:p>
            <a:pPr marL="0" marR="0" lvl="0" indent="0" algn="ctr" defTabSz="66671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FFFFFF"/>
                </a:solidFill>
              </a:rPr>
              <a:t>Structure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47011" y="942497"/>
            <a:ext cx="1147239" cy="1147239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rgbClr val="FFB837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25159" tIns="225159" rIns="225159" bIns="225159" numCol="1" spcCol="1270" anchor="ctr" anchorCtr="0">
            <a:noAutofit/>
          </a:bodyPr>
          <a:lstStyle/>
          <a:p>
            <a:pPr marL="0" marR="0" lvl="0" indent="0" algn="ctr" defTabSz="66671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Features</a:t>
            </a:r>
          </a:p>
        </p:txBody>
      </p:sp>
      <p:sp>
        <p:nvSpPr>
          <p:cNvPr id="8" name="Freeform 7"/>
          <p:cNvSpPr/>
          <p:nvPr/>
        </p:nvSpPr>
        <p:spPr>
          <a:xfrm>
            <a:off x="3392684" y="2496824"/>
            <a:ext cx="1147239" cy="1147239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rgbClr val="56AFE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25159" tIns="225159" rIns="225159" bIns="225159" numCol="1" spcCol="1270" anchor="ctr" anchorCtr="0">
            <a:noAutofit/>
          </a:bodyPr>
          <a:lstStyle/>
          <a:p>
            <a:pPr marL="0" marR="0" lvl="0" indent="0" algn="ctr" defTabSz="66671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Approach</a:t>
            </a:r>
          </a:p>
        </p:txBody>
      </p:sp>
      <p:sp>
        <p:nvSpPr>
          <p:cNvPr id="9" name="Freeform 8"/>
          <p:cNvSpPr/>
          <p:nvPr/>
        </p:nvSpPr>
        <p:spPr>
          <a:xfrm>
            <a:off x="4947011" y="2496824"/>
            <a:ext cx="1147239" cy="1147239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rgbClr val="DD777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25159" tIns="225159" rIns="225159" bIns="225159" numCol="1" spcCol="1270" anchor="ctr" anchorCtr="0">
            <a:noAutofit/>
          </a:bodyPr>
          <a:lstStyle/>
          <a:p>
            <a:pPr marL="0" marR="0" lvl="0" indent="0" algn="ctr" defTabSz="66671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Missing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636"/>
            <a:ext cx="7772400" cy="817561"/>
          </a:xfrm>
        </p:spPr>
        <p:txBody>
          <a:bodyPr/>
          <a:lstStyle/>
          <a:p>
            <a:r>
              <a:rPr lang="en-US" dirty="0"/>
              <a:t>Data Description &amp; Methodology 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4746005" y="1112178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4743465" y="1112178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48615" y="1248587"/>
            <a:ext cx="2155233" cy="2062103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 marL="171450" marR="0" lvl="0" indent="-171450" algn="just" defTabSz="91440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Received flat files from Lacey, our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sponsor at the AG’s office</a:t>
            </a:r>
          </a:p>
          <a:p>
            <a:pPr marL="171450" lvl="0" indent="-171450" algn="just" defTabSz="9144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Each observation represents one voter in New York State since 2002</a:t>
            </a:r>
          </a:p>
          <a:p>
            <a:pPr marL="171450" lvl="0" indent="-171450" algn="just" defTabSz="9144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Granularity of the dataset is at zip code level</a:t>
            </a:r>
          </a:p>
          <a:p>
            <a:pPr marL="171450" marR="0" lvl="0" indent="-171450" algn="just" defTabSz="91440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42352" y="1245920"/>
            <a:ext cx="1970838" cy="1627112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 marL="171450" marR="0" lvl="0" indent="-171450" algn="just" defTabSz="91440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We have in total 45 features</a:t>
            </a:r>
          </a:p>
          <a:p>
            <a:pPr marL="171450" indent="-171450" algn="just" defTabSz="9144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</a:rPr>
              <a:t>Features are mostly nominal in nature</a:t>
            </a:r>
            <a:endParaRPr lang="en-US" sz="1200" kern="0" dirty="0">
              <a:solidFill>
                <a:sysClr val="windowText" lastClr="000000"/>
              </a:solidFill>
            </a:endParaRPr>
          </a:p>
          <a:p>
            <a:pPr marL="171450" lvl="0" indent="-171450" algn="just" defTabSz="9144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Voting history is given as a string of election names in which a voter actually voted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7483" y="3390685"/>
            <a:ext cx="2155233" cy="1729704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 marL="171450" marR="0" lvl="0" indent="-171450" algn="just" defTabSz="91440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Analysis of counts</a:t>
            </a:r>
          </a:p>
          <a:p>
            <a:pPr marL="171450" marR="0" lvl="0" indent="-171450" algn="just" defTabSz="91440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Grouping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by informative features representing current status, location </a:t>
            </a:r>
            <a:r>
              <a:rPr kumimoji="0" lang="en-US" sz="1200" b="0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etc</a:t>
            </a:r>
            <a:endParaRPr kumimoji="0" lang="en-US" sz="1200" b="0" i="0" u="none" strike="noStrike" kern="0" cap="none" spc="0" normalizeH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171450" marR="0" lvl="0" indent="-171450" algn="just" defTabSz="91440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Feature engineering for age, voting history, purge information</a:t>
            </a:r>
            <a:endParaRPr kumimoji="0" lang="en-US" sz="1200" b="0" i="0" u="none" strike="noStrike" kern="0" cap="none" spc="0" normalizeH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781035" lvl="1" indent="-171450" algn="just" defTabSz="9144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44208" y="3449632"/>
            <a:ext cx="1970838" cy="1959511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 marL="171450" marR="0" lvl="0" indent="-171450" algn="just" defTabSz="91440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Most features are sparse &amp; some have &gt;90% missing values</a:t>
            </a:r>
          </a:p>
          <a:p>
            <a:pPr marL="171450" marR="0" lvl="0" indent="-171450" algn="just" defTabSz="91440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We believe that this is due to most fields being voluntary during data collection and so, most voters skip this info</a:t>
            </a:r>
          </a:p>
          <a:p>
            <a:pPr marL="171450" marR="0" lvl="0" indent="-171450" algn="just" defTabSz="91440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~4 million voters have never voted since 2002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884146"/>
              </p:ext>
            </p:extLst>
          </p:nvPr>
        </p:nvGraphicFramePr>
        <p:xfrm>
          <a:off x="79176" y="5476887"/>
          <a:ext cx="8849306" cy="1171084"/>
        </p:xfrm>
        <a:graphic>
          <a:graphicData uri="http://schemas.openxmlformats.org/drawingml/2006/table">
            <a:tbl>
              <a:tblPr/>
              <a:tblGrid>
                <a:gridCol w="401329">
                  <a:extLst>
                    <a:ext uri="{9D8B030D-6E8A-4147-A177-3AD203B41FA5}">
                      <a16:colId xmlns:a16="http://schemas.microsoft.com/office/drawing/2014/main" val="2278439766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1941280643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2792094089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2572799794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711244528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2665218341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1739731814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275962381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3680482480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2675718061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1439665277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3279966288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2380437574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1734171904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3768102509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891562041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2045714534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1738928915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2573377415"/>
                    </a:ext>
                  </a:extLst>
                </a:gridCol>
                <a:gridCol w="401329">
                  <a:extLst>
                    <a:ext uri="{9D8B030D-6E8A-4147-A177-3AD203B41FA5}">
                      <a16:colId xmlns:a16="http://schemas.microsoft.com/office/drawing/2014/main" val="2265208752"/>
                    </a:ext>
                  </a:extLst>
                </a:gridCol>
                <a:gridCol w="822726">
                  <a:extLst>
                    <a:ext uri="{9D8B030D-6E8A-4147-A177-3AD203B41FA5}">
                      <a16:colId xmlns:a16="http://schemas.microsoft.com/office/drawing/2014/main" val="2714819414"/>
                    </a:ext>
                  </a:extLst>
                </a:gridCol>
              </a:tblGrid>
              <a:tr h="303515">
                <a:tc>
                  <a:txBody>
                    <a:bodyPr/>
                    <a:lstStyle/>
                    <a:p>
                      <a:pPr algn="l" fontAlgn="ctr"/>
                      <a:br>
                        <a:rPr lang="en-IN" sz="900" b="1" dirty="0">
                          <a:effectLst/>
                        </a:rPr>
                      </a:br>
                      <a:r>
                        <a:rPr lang="en-IN" sz="900" b="1" dirty="0">
                          <a:effectLst/>
                        </a:rPr>
                        <a:t>LASTNAME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FIRSTNAME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MIDDLENAME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NAMESUFFIX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RADDNUMBER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RHALFCODE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RAPARTMENT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RPREDIRECTION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>
                          <a:effectLst/>
                        </a:rPr>
                        <a:t>RSTREETNAME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>
                          <a:effectLst/>
                        </a:rPr>
                        <a:t>RPOSTDIRECTION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>
                          <a:effectLst/>
                        </a:rPr>
                        <a:t>...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REGDATE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VRSOURCE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IDREQUIRED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IDMET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STATUS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REASONCODE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INACT_DATE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>
                          <a:effectLst/>
                        </a:rPr>
                        <a:t>PURGE_DATE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>
                          <a:effectLst/>
                        </a:rPr>
                        <a:t>SBOEID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dirty="0" err="1">
                          <a:effectLst/>
                        </a:rPr>
                        <a:t>VoterHistory</a:t>
                      </a:r>
                      <a:endParaRPr lang="en-IN" sz="900" b="1" dirty="0">
                        <a:effectLst/>
                      </a:endParaRP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563978"/>
                  </a:ext>
                </a:extLst>
              </a:tr>
              <a:tr h="374611"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BUNZEY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MARCIA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R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 err="1">
                          <a:effectLst/>
                        </a:rPr>
                        <a:t>NaN</a:t>
                      </a:r>
                      <a:endParaRPr lang="en-IN" sz="900" dirty="0">
                        <a:effectLst/>
                      </a:endParaRP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>
                          <a:effectLst/>
                        </a:rPr>
                        <a:t>434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 err="1">
                          <a:effectLst/>
                        </a:rPr>
                        <a:t>NaN</a:t>
                      </a:r>
                      <a:endParaRPr lang="en-IN" sz="900" dirty="0">
                        <a:effectLst/>
                      </a:endParaRP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 err="1">
                          <a:effectLst/>
                        </a:rPr>
                        <a:t>NaN</a:t>
                      </a:r>
                      <a:endParaRPr lang="en-IN" sz="900" dirty="0">
                        <a:effectLst/>
                      </a:endParaRP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 err="1">
                          <a:effectLst/>
                        </a:rPr>
                        <a:t>NaN</a:t>
                      </a:r>
                      <a:endParaRPr lang="en-IN" sz="900" dirty="0">
                        <a:effectLst/>
                      </a:endParaRP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CLOVE RD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 err="1">
                          <a:effectLst/>
                        </a:rPr>
                        <a:t>NaN</a:t>
                      </a:r>
                      <a:endParaRPr lang="en-IN" sz="900" dirty="0">
                        <a:effectLst/>
                      </a:endParaRP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...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19811002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MAIL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N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Y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ACTIVE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 err="1">
                          <a:effectLst/>
                        </a:rPr>
                        <a:t>NaN</a:t>
                      </a:r>
                      <a:endParaRPr lang="en-IN" sz="900" dirty="0">
                        <a:effectLst/>
                      </a:endParaRP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 err="1">
                          <a:effectLst/>
                        </a:rPr>
                        <a:t>NaN</a:t>
                      </a:r>
                      <a:endParaRPr lang="en-IN" sz="900" dirty="0">
                        <a:effectLst/>
                      </a:endParaRP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 err="1">
                          <a:effectLst/>
                        </a:rPr>
                        <a:t>NaN</a:t>
                      </a:r>
                      <a:endParaRPr lang="en-IN" sz="900" dirty="0">
                        <a:effectLst/>
                      </a:endParaRP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NY000000000008503025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dirty="0">
                          <a:effectLst/>
                        </a:rPr>
                        <a:t>11/8/2016 General Election;2014 GENERAL ELECTI...</a:t>
                      </a:r>
                    </a:p>
                  </a:txBody>
                  <a:tcPr marL="18451" marR="18451" marT="18451" marB="184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02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10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5" grpId="0" animBg="1"/>
      <p:bldP spid="46" grpId="0" animBg="1"/>
      <p:bldP spid="6" grpId="0" animBg="1"/>
      <p:bldP spid="7" grpId="0" animBg="1"/>
      <p:bldP spid="8" grpId="0" animBg="1"/>
      <p:bldP spid="9" grpId="0" animBg="1"/>
      <p:bldP spid="20" grpId="0"/>
      <p:bldP spid="24" grpId="0"/>
      <p:bldP spid="2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reen Shot 2017-04-11 at 12.48.44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79691" y="-1349555"/>
            <a:ext cx="5354637" cy="895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reen Shot 2017-04-11 at 1.00.09 PM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01"/>
          <a:stretch/>
        </p:blipFill>
        <p:spPr bwMode="auto">
          <a:xfrm>
            <a:off x="3558887" y="5798451"/>
            <a:ext cx="2196243" cy="9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18577"/>
            <a:ext cx="7772400" cy="432048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558887" y="4941168"/>
            <a:ext cx="401045" cy="720080"/>
          </a:xfrm>
          <a:prstGeom prst="round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676457" y="4953908"/>
            <a:ext cx="216024" cy="720080"/>
          </a:xfrm>
          <a:prstGeom prst="round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1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636"/>
            <a:ext cx="7772400" cy="520742"/>
          </a:xfrm>
        </p:spPr>
        <p:txBody>
          <a:bodyPr/>
          <a:lstStyle/>
          <a:p>
            <a:r>
              <a:rPr lang="en-IN" dirty="0"/>
              <a:t>Missing Values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5699" y="1232755"/>
            <a:ext cx="4501499" cy="56166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199" y="1232755"/>
            <a:ext cx="4501499" cy="5616625"/>
          </a:xfrm>
        </p:spPr>
      </p:pic>
      <p:cxnSp>
        <p:nvCxnSpPr>
          <p:cNvPr id="8" name="Straight Connector 7"/>
          <p:cNvCxnSpPr/>
          <p:nvPr/>
        </p:nvCxnSpPr>
        <p:spPr>
          <a:xfrm>
            <a:off x="4608004" y="565366"/>
            <a:ext cx="0" cy="6284014"/>
          </a:xfrm>
          <a:prstGeom prst="line">
            <a:avLst/>
          </a:prstGeom>
          <a:ln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631039" y="453708"/>
            <a:ext cx="4426260" cy="4393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55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/>
              <a:t>voting history != NULL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07640" y="442546"/>
            <a:ext cx="4426260" cy="4393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55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/>
              <a:t>voting history = NULL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07763" y="854968"/>
            <a:ext cx="182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IN" dirty="0"/>
              <a:t>4 Million : 2 Active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85941" y="868650"/>
            <a:ext cx="2053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13 Million : 10 Active</a:t>
            </a:r>
          </a:p>
        </p:txBody>
      </p:sp>
    </p:spTree>
    <p:extLst>
      <p:ext uri="{BB962C8B-B14F-4D97-AF65-F5344CB8AC3E}">
        <p14:creationId xmlns:p14="http://schemas.microsoft.com/office/powerpoint/2010/main" val="286099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05" y="176165"/>
            <a:ext cx="7772400" cy="613171"/>
          </a:xfrm>
        </p:spPr>
        <p:txBody>
          <a:bodyPr/>
          <a:lstStyle/>
          <a:p>
            <a:r>
              <a:rPr lang="en-US" dirty="0"/>
              <a:t>Data Processing: Feature Creation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68282" y="1363133"/>
            <a:ext cx="2404563" cy="7261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algn="ctr" defTabSz="5333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FFFFFF"/>
                </a:solidFill>
              </a:rPr>
              <a:t>Raw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6616" y="3722113"/>
            <a:ext cx="1798245" cy="574315"/>
          </a:xfrm>
          <a:prstGeom prst="rect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algn="ctr" defTabSz="5333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err="1">
                <a:solidFill>
                  <a:srgbClr val="FFFFFF"/>
                </a:solidFill>
              </a:rPr>
              <a:t>Current_Age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Year_Since_Voted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05317" y="3762833"/>
            <a:ext cx="2543578" cy="5335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algn="ctr" defTabSz="5333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Purge Year Count, </a:t>
            </a:r>
            <a:r>
              <a:rPr lang="en-US" sz="1600" dirty="0" err="1">
                <a:solidFill>
                  <a:srgbClr val="FFFFFF"/>
                </a:solidFill>
              </a:rPr>
              <a:t>Binary_Years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67872" y="3722113"/>
            <a:ext cx="2014756" cy="574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algn="ctr" defTabSz="5333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cxnSp>
        <p:nvCxnSpPr>
          <p:cNvPr id="20" name="Elbow Connector 19"/>
          <p:cNvCxnSpPr>
            <a:endCxn id="42" idx="0"/>
          </p:cNvCxnSpPr>
          <p:nvPr/>
        </p:nvCxnSpPr>
        <p:spPr>
          <a:xfrm>
            <a:off x="4593038" y="2678434"/>
            <a:ext cx="3082212" cy="463788"/>
          </a:xfrm>
          <a:prstGeom prst="bentConnector2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2490934" y="1310621"/>
            <a:ext cx="1454435" cy="2704823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41" idx="0"/>
          </p:cNvCxnSpPr>
          <p:nvPr/>
        </p:nvCxnSpPr>
        <p:spPr>
          <a:xfrm>
            <a:off x="4570564" y="2089236"/>
            <a:ext cx="13085" cy="1084399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74757" y="3142222"/>
            <a:ext cx="1381964" cy="258532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spAutoFit/>
          </a:bodyPr>
          <a:lstStyle/>
          <a:p>
            <a:pPr algn="ctr" defTabSz="5333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/>
                </a:solidFill>
              </a:rPr>
              <a:t>Active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892667" y="3173635"/>
            <a:ext cx="1381964" cy="258532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spAutoFit/>
          </a:bodyPr>
          <a:lstStyle/>
          <a:p>
            <a:pPr algn="ctr" defTabSz="5333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/>
                </a:solidFill>
              </a:rPr>
              <a:t>Common Variable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984268" y="3142222"/>
            <a:ext cx="1381964" cy="258532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spAutoFit/>
          </a:bodyPr>
          <a:lstStyle/>
          <a:p>
            <a:pPr algn="ctr" defTabSz="5333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/>
                </a:solidFill>
              </a:rPr>
              <a:t>Inactive</a:t>
            </a:r>
          </a:p>
        </p:txBody>
      </p:sp>
      <p:cxnSp>
        <p:nvCxnSpPr>
          <p:cNvPr id="52" name="Straight Arrow Connector 51"/>
          <p:cNvCxnSpPr>
            <a:stCxn id="41" idx="2"/>
            <a:endCxn id="15" idx="0"/>
          </p:cNvCxnSpPr>
          <p:nvPr/>
        </p:nvCxnSpPr>
        <p:spPr>
          <a:xfrm flipH="1">
            <a:off x="4577106" y="3432167"/>
            <a:ext cx="6543" cy="330666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2" idx="2"/>
            <a:endCxn id="16" idx="0"/>
          </p:cNvCxnSpPr>
          <p:nvPr/>
        </p:nvCxnSpPr>
        <p:spPr>
          <a:xfrm>
            <a:off x="7675250" y="3400754"/>
            <a:ext cx="0" cy="321359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0" idx="2"/>
            <a:endCxn id="14" idx="0"/>
          </p:cNvCxnSpPr>
          <p:nvPr/>
        </p:nvCxnSpPr>
        <p:spPr>
          <a:xfrm>
            <a:off x="1865739" y="3400754"/>
            <a:ext cx="0" cy="321359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10362" y="3717032"/>
            <a:ext cx="207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Years, </a:t>
            </a:r>
            <a:r>
              <a:rPr lang="en-US" sz="1600" dirty="0" err="1">
                <a:solidFill>
                  <a:schemeClr val="bg1"/>
                </a:solidFill>
              </a:rPr>
              <a:t>Age_At_Purge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05317" y="4893409"/>
            <a:ext cx="21836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/>
              <a:t>Data anomalies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DOB (&lt;0, 100+)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Registration dates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1597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Distribution of current voters – by 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5800" y="1136650"/>
            <a:ext cx="7772400" cy="406400"/>
          </a:xfrm>
        </p:spPr>
        <p:txBody>
          <a:bodyPr/>
          <a:lstStyle/>
          <a:p>
            <a:r>
              <a:rPr lang="en-IN" dirty="0"/>
              <a:t>Bimodal : Below ~40 and above ~45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00" y="1586169"/>
            <a:ext cx="7956000" cy="4772648"/>
          </a:xfrm>
        </p:spPr>
      </p:pic>
    </p:spTree>
    <p:extLst>
      <p:ext uri="{BB962C8B-B14F-4D97-AF65-F5344CB8AC3E}">
        <p14:creationId xmlns:p14="http://schemas.microsoft.com/office/powerpoint/2010/main" val="139264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Distribution of current voters – by 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5800" y="1136650"/>
            <a:ext cx="7772400" cy="406400"/>
          </a:xfrm>
        </p:spPr>
        <p:txBody>
          <a:bodyPr/>
          <a:lstStyle/>
          <a:p>
            <a:r>
              <a:rPr lang="en-IN" dirty="0"/>
              <a:t>Bimodal : Below ~40 and above ~45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9850"/>
            <a:ext cx="9000492" cy="4652062"/>
          </a:xfrm>
        </p:spPr>
      </p:pic>
    </p:spTree>
    <p:extLst>
      <p:ext uri="{BB962C8B-B14F-4D97-AF65-F5344CB8AC3E}">
        <p14:creationId xmlns:p14="http://schemas.microsoft.com/office/powerpoint/2010/main" val="1316278276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 - 16x9">
  <a:themeElements>
    <a:clrScheme name="i9_Multicolored Dark">
      <a:dk1>
        <a:srgbClr val="FFFFFF"/>
      </a:dk1>
      <a:lt1>
        <a:srgbClr val="2B2B2D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F4EA4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153804</TotalTime>
  <Words>808</Words>
  <Application>Microsoft Office PowerPoint</Application>
  <PresentationFormat>On-screen Show (4:3)</PresentationFormat>
  <Paragraphs>202</Paragraphs>
  <Slides>24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Courier New</vt:lpstr>
      <vt:lpstr>Open Sans</vt:lpstr>
      <vt:lpstr>Open Sans Light</vt:lpstr>
      <vt:lpstr>Spectrum - 16x9</vt:lpstr>
      <vt:lpstr>2_Office Theme</vt:lpstr>
      <vt:lpstr>PowerPoint Presentation</vt:lpstr>
      <vt:lpstr>Outline</vt:lpstr>
      <vt:lpstr>Problem Statement</vt:lpstr>
      <vt:lpstr>Data Description &amp; Methodology </vt:lpstr>
      <vt:lpstr>Data Types</vt:lpstr>
      <vt:lpstr>Missing Values</vt:lpstr>
      <vt:lpstr>Data Processing: Feature Creation</vt:lpstr>
      <vt:lpstr>Distribution of current voters – by age</vt:lpstr>
      <vt:lpstr>Distribution of current voters – by age</vt:lpstr>
      <vt:lpstr>Purging</vt:lpstr>
      <vt:lpstr>Purged Voters – by age at purge</vt:lpstr>
      <vt:lpstr>Purged Voters – by age at purge</vt:lpstr>
      <vt:lpstr>Purging over the years</vt:lpstr>
      <vt:lpstr>Purging over the years</vt:lpstr>
      <vt:lpstr>Purged Voters for each year by gender</vt:lpstr>
      <vt:lpstr>Purging differences by city</vt:lpstr>
      <vt:lpstr>Purging differences by city</vt:lpstr>
      <vt:lpstr>Purged Voters</vt:lpstr>
      <vt:lpstr>Current Voters</vt:lpstr>
      <vt:lpstr>Current Voters</vt:lpstr>
      <vt:lpstr>Current active voters (excluding 2016 voters)</vt:lpstr>
      <vt:lpstr>Current Voters (excluding 2016 voters)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Patil, Nilesh</dc:creator>
  <cp:lastModifiedBy>Nilesh Patil</cp:lastModifiedBy>
  <cp:revision>1752</cp:revision>
  <dcterms:created xsi:type="dcterms:W3CDTF">2014-10-08T23:03:32Z</dcterms:created>
  <dcterms:modified xsi:type="dcterms:W3CDTF">2017-04-11T20:29:59Z</dcterms:modified>
</cp:coreProperties>
</file>